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  <p:sldId id="264" r:id="rId5"/>
    <p:sldId id="265" r:id="rId6"/>
    <p:sldId id="262" r:id="rId7"/>
    <p:sldId id="263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43"/>
    <p:restoredTop sz="96296"/>
  </p:normalViewPr>
  <p:slideViewPr>
    <p:cSldViewPr snapToGrid="0" snapToObjects="1">
      <p:cViewPr varScale="1">
        <p:scale>
          <a:sx n="97" d="100"/>
          <a:sy n="97" d="100"/>
        </p:scale>
        <p:origin x="-128" y="-6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BDBD1D-B59F-2946-9281-402FCE05E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89537E5-FFD3-3846-ACFE-699617807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F332FC3-E65F-6C4D-AF04-394B576B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16BC61-4D4F-EE4B-91A8-F86C8AECF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1F144A-6460-C84B-9EED-24AA9F63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209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DAA740-DFF6-444E-B4AC-BC0F1D09F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FD3971-3EC7-8C4F-A36D-0C19129AA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4BEB5D-2A7D-DF4B-945B-BD0AA4F6C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9815F8-C002-FF43-96E3-78CFFA35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9D98D76-39C5-CE4B-9696-D77EA1B5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56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8AD280C-99F4-154D-A51E-CB8733FEF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8730787-D0E8-3647-9926-3D70754FA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8FEECD-A713-3343-9217-DF4061FCA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588058E-C24D-2146-B382-0FDF0332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3E52C5-7A96-4049-8BB9-E679CC02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79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803ED7-22DD-D84F-A57A-B83F54D92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8BF9CF-EEDC-C948-8EFE-BE5616C53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C3E716-EE82-F34A-9521-73CD8D352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C7D373-88EA-E44F-8784-FBCD6275F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D2E4E7-2D27-274F-BEA7-1628CB22A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4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29594F-43BE-654E-A9EE-4E1B00D5E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7F48B7-4376-F24E-A0C1-8F9DE1162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9AB061-0D44-034A-8CA5-8328CC017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4C6CC4-7594-D243-90BF-327F9B8FD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D7332BC-47F5-764E-9BB5-03737CD88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76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F1D08D-58C0-F94B-9AD2-FB179EF73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5BCEF4-4004-6247-9AFB-98F80DEB6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1BF94A-B77C-1548-B8CB-BD7C9C5EA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A269A2-DD7A-134F-819C-5B48FA730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C5F6B1F-FECE-514B-BFDC-0B0BEB31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63B020-C67D-E441-9290-1AA302B83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273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E9FFCA-15B4-E346-B6B9-ACEC1D78C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6CFB8D4-73FA-524A-B9DA-356C01E28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8FEBAB6-5124-8442-A599-BDA4330979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960F601-1C23-2448-BA91-49BA4CFF46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2C5652C-F79C-B842-85D9-976850749E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497CEBF-A753-E744-8D77-A6D3B71A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0946BD6-9D7D-6B47-8AB2-A186348EB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492D118-CF72-2644-B245-6A26EF84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74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C7F14C-504F-1A49-B0E3-1B0548E82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0111D66-B255-8147-A601-1E2C5667E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E366953-39FF-4848-BDB7-3F0CEDC3B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D2A10CD-C5FE-0843-8BDF-4A912A803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9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35F1654-D83A-A14A-A938-922D575D4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BED7FCC-1CC8-4B4F-B8B0-70A2E055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2011DEB-CF11-154E-81BD-02D61B6EC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8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CFCCE7-F35D-9C41-AAA2-75121B5AC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AE72F1-0B69-474C-9624-F2FDCE6F2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265D911-6472-654D-A1DC-A6FF344C18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EC166C6-265E-2542-BD20-B4880F29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F48066-CDED-F449-B006-A4E941E39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50EB5B-0225-C940-8250-FEAC0D0B5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425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995FFD-E8FF-A348-BDA3-CF02F8BDC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60319E0-D79C-0B49-A33E-299D07FA5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8DBA676-2BBB-1446-B5AD-CE5CD5FAD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2272150-6094-3E47-8015-ACA6941D8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6E237F4-0FA6-3D47-834F-006EDFC9F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28B6833-78EE-A54D-9BD2-94394E3E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865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7EE0D35-381D-064C-9411-296F90E9C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884C295-A5BD-534E-B09C-FADEDDA92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902A87-D768-0447-A5DC-4611699F4F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1C1A-0686-3945-94A0-AFD26C6EA329}" type="datetimeFigureOut">
              <a:rPr lang="en-GB" smtClean="0"/>
              <a:t>25/02/20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92DCB1-DADD-CD42-8921-F644A6E28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674D951-717F-674F-B8F3-E764453A2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1D97-F445-9546-A5E2-31C3145644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5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4.pn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373142"/>
            <a:ext cx="68356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803189" y="432486"/>
            <a:ext cx="47944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Why Become a</a:t>
            </a:r>
          </a:p>
          <a:p>
            <a:r>
              <a:rPr lang="en-GB" sz="4400" b="1" dirty="0">
                <a:solidFill>
                  <a:srgbClr val="07308C"/>
                </a:solidFill>
              </a:rPr>
              <a:t>STEM Ambassador?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55555C4-BE56-714B-8C6F-59E772E773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06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373142"/>
            <a:ext cx="68356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803188" y="432486"/>
            <a:ext cx="79083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My story:</a:t>
            </a:r>
          </a:p>
          <a:p>
            <a:r>
              <a:rPr lang="en-GB" sz="1400" b="1" dirty="0">
                <a:solidFill>
                  <a:srgbClr val="07308C"/>
                </a:solidFill>
              </a:rPr>
              <a:t>Warning: contains some very bad science that some people may find disturbing.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DBE8BD6-65BE-7A44-84B7-15E2EC2C50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7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373142"/>
            <a:ext cx="68356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803189" y="432486"/>
            <a:ext cx="819253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Statistics: Impact on Ambassadors 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07E38E-F26F-DD45-9363-76BF6156BB58}"/>
              </a:ext>
            </a:extLst>
          </p:cNvPr>
          <p:cNvSpPr txBox="1"/>
          <p:nvPr/>
        </p:nvSpPr>
        <p:spPr>
          <a:xfrm>
            <a:off x="803189" y="1182128"/>
            <a:ext cx="66232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7308C"/>
                </a:solidFill>
              </a:rPr>
              <a:t>92% of ambassadors say that they get a sense of achievement. </a:t>
            </a:r>
          </a:p>
          <a:p>
            <a:r>
              <a:rPr lang="en-GB" b="1" dirty="0">
                <a:solidFill>
                  <a:srgbClr val="07308C"/>
                </a:solidFill>
              </a:rPr>
              <a:t>52% Say it improved presentation skills.</a:t>
            </a:r>
          </a:p>
          <a:p>
            <a:r>
              <a:rPr lang="en-GB" b="1" dirty="0">
                <a:solidFill>
                  <a:srgbClr val="07308C"/>
                </a:solidFill>
              </a:rPr>
              <a:t>74% Say it improves confidence.</a:t>
            </a:r>
          </a:p>
          <a:p>
            <a:r>
              <a:rPr lang="en-GB" b="1" dirty="0">
                <a:solidFill>
                  <a:srgbClr val="07308C"/>
                </a:solidFill>
              </a:rPr>
              <a:t>91% Say it improves their satisfaction with their work.</a:t>
            </a:r>
          </a:p>
          <a:p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D2272B0A-28CE-754B-BF6E-1C67AADD46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47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373142"/>
            <a:ext cx="68356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803189" y="432486"/>
            <a:ext cx="819253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Statistics: Impact on Pupils 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07E38E-F26F-DD45-9363-76BF6156BB58}"/>
              </a:ext>
            </a:extLst>
          </p:cNvPr>
          <p:cNvSpPr txBox="1"/>
          <p:nvPr/>
        </p:nvSpPr>
        <p:spPr>
          <a:xfrm>
            <a:off x="803188" y="1182128"/>
            <a:ext cx="7092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7308C"/>
                </a:solidFill>
              </a:rPr>
              <a:t>90% of Pupils have an increased engagement in STEM Subjects. </a:t>
            </a:r>
          </a:p>
          <a:p>
            <a:r>
              <a:rPr lang="en-GB" b="1" dirty="0">
                <a:solidFill>
                  <a:srgbClr val="07308C"/>
                </a:solidFill>
              </a:rPr>
              <a:t>89% Have an increased awareness of the importance of STEM subjects.</a:t>
            </a:r>
          </a:p>
          <a:p>
            <a:r>
              <a:rPr lang="en-GB" b="1" dirty="0">
                <a:solidFill>
                  <a:srgbClr val="07308C"/>
                </a:solidFill>
              </a:rPr>
              <a:t>90% Have an improved understand of the role of STEM in the workplace.</a:t>
            </a:r>
          </a:p>
          <a:p>
            <a:r>
              <a:rPr lang="en-GB" b="1" dirty="0">
                <a:solidFill>
                  <a:srgbClr val="07308C"/>
                </a:solidFill>
              </a:rPr>
              <a:t>83% Have improved STEM knowledge due to an Ambassador visit.</a:t>
            </a:r>
          </a:p>
          <a:p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7FC98B2D-50B5-FF45-9BDF-2724A7FEA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575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373142"/>
            <a:ext cx="68356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803189" y="432486"/>
            <a:ext cx="819253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Statistics: Impact on Teachers 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307E38E-F26F-DD45-9363-76BF6156BB58}"/>
              </a:ext>
            </a:extLst>
          </p:cNvPr>
          <p:cNvSpPr txBox="1"/>
          <p:nvPr/>
        </p:nvSpPr>
        <p:spPr>
          <a:xfrm>
            <a:off x="803188" y="1182128"/>
            <a:ext cx="7092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7308C"/>
                </a:solidFill>
              </a:rPr>
              <a:t>90% of teachers say that improved their understand of a STEM subject.</a:t>
            </a:r>
          </a:p>
          <a:p>
            <a:r>
              <a:rPr lang="en-GB" b="1" dirty="0">
                <a:solidFill>
                  <a:srgbClr val="07308C"/>
                </a:solidFill>
              </a:rPr>
              <a:t>81% said that it increased their confidence to talk about STEM careers.</a:t>
            </a:r>
          </a:p>
          <a:p>
            <a:r>
              <a:rPr lang="en-GB" b="1" dirty="0">
                <a:solidFill>
                  <a:srgbClr val="07308C"/>
                </a:solidFill>
              </a:rPr>
              <a:t>76% said it improved their motivation.</a:t>
            </a:r>
          </a:p>
          <a:p>
            <a:r>
              <a:rPr lang="en-GB" b="1" dirty="0">
                <a:solidFill>
                  <a:srgbClr val="07308C"/>
                </a:solidFill>
              </a:rPr>
              <a:t>76% said it improved their confidence in teaching STEM subjects</a:t>
            </a:r>
          </a:p>
          <a:p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AAA7D81B-4EB1-7746-80F6-F263E7EDC2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2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283046"/>
            <a:ext cx="68356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</a:t>
            </a:r>
          </a:p>
          <a:p>
            <a:pPr algn="ctr"/>
            <a:r>
              <a:rPr lang="en-GB" sz="11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Coordinator Suffolk &amp; Norfolk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803189" y="432486"/>
            <a:ext cx="68827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Corporate Impact: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F5078D1B-5122-2640-9286-0343C51DC3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255F2F9-005F-5A49-8EDD-E744A9E5EA06}"/>
              </a:ext>
            </a:extLst>
          </p:cNvPr>
          <p:cNvSpPr txBox="1"/>
          <p:nvPr/>
        </p:nvSpPr>
        <p:spPr>
          <a:xfrm>
            <a:off x="803188" y="1182128"/>
            <a:ext cx="709277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7308C"/>
                </a:solidFill>
              </a:rPr>
              <a:t>Help meet you corporate social responsibility targets.</a:t>
            </a:r>
          </a:p>
          <a:p>
            <a:r>
              <a:rPr lang="en-GB" b="1" dirty="0">
                <a:solidFill>
                  <a:srgbClr val="07308C"/>
                </a:solidFill>
              </a:rPr>
              <a:t>Increased workforce motivation.</a:t>
            </a:r>
          </a:p>
          <a:p>
            <a:r>
              <a:rPr lang="en-GB" b="1" dirty="0">
                <a:solidFill>
                  <a:srgbClr val="07308C"/>
                </a:solidFill>
              </a:rPr>
              <a:t>Improved presentation and communication  skills.</a:t>
            </a:r>
          </a:p>
          <a:p>
            <a:r>
              <a:rPr lang="en-GB" b="1" dirty="0">
                <a:solidFill>
                  <a:srgbClr val="07308C"/>
                </a:solidFill>
              </a:rPr>
              <a:t>Improved brand awareness.</a:t>
            </a:r>
          </a:p>
          <a:p>
            <a:r>
              <a:rPr lang="en-GB" b="1" dirty="0">
                <a:solidFill>
                  <a:srgbClr val="07308C"/>
                </a:solidFill>
              </a:rPr>
              <a:t>Improved engagement with local workforce pool.</a:t>
            </a:r>
          </a:p>
          <a:p>
            <a:r>
              <a:rPr lang="en-GB" b="1" dirty="0">
                <a:solidFill>
                  <a:srgbClr val="07308C"/>
                </a:solidFill>
              </a:rPr>
              <a:t>Soft skills development for early career employees.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568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283046"/>
            <a:ext cx="68356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</a:t>
            </a:r>
          </a:p>
          <a:p>
            <a:pPr algn="ctr"/>
            <a:r>
              <a:rPr lang="en-GB" sz="11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Coordinator Suffolk &amp; Norfolk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395288" y="31717"/>
            <a:ext cx="688271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Going Forward: Gatsby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xmlns="" id="{AB1D3710-3A63-E147-8E11-2B74B12AA61F}"/>
              </a:ext>
            </a:extLst>
          </p:cNvPr>
          <p:cNvSpPr txBox="1">
            <a:spLocks/>
          </p:cNvSpPr>
          <p:nvPr/>
        </p:nvSpPr>
        <p:spPr bwMode="auto">
          <a:xfrm>
            <a:off x="395288" y="758731"/>
            <a:ext cx="9218612" cy="4524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en-GB" sz="2400" dirty="0">
                <a:solidFill>
                  <a:srgbClr val="07308C"/>
                </a:solidFill>
              </a:rPr>
              <a:t>All schools should be achieving all 8 benchmarks by 2020</a:t>
            </a:r>
          </a:p>
          <a:p>
            <a:pPr marL="0" indent="0" fontAlgn="base">
              <a:buNone/>
            </a:pPr>
            <a:r>
              <a:rPr lang="en-GB" sz="2400" dirty="0">
                <a:solidFill>
                  <a:srgbClr val="07308C"/>
                </a:solidFill>
              </a:rPr>
              <a:t>Statuary Guidance for Careers (January 2018)</a:t>
            </a:r>
          </a:p>
          <a:p>
            <a:pPr marL="0" indent="0" fontAlgn="base">
              <a:buNone/>
            </a:pPr>
            <a:r>
              <a:rPr lang="en-GB" sz="2400" dirty="0">
                <a:solidFill>
                  <a:srgbClr val="07308C"/>
                </a:solidFill>
              </a:rPr>
              <a:t>Applies to </a:t>
            </a:r>
            <a:r>
              <a:rPr lang="en-GB" sz="2400" dirty="0" err="1">
                <a:solidFill>
                  <a:srgbClr val="07308C"/>
                </a:solidFill>
              </a:rPr>
              <a:t>Yr</a:t>
            </a:r>
            <a:r>
              <a:rPr lang="en-GB" sz="2400" dirty="0">
                <a:solidFill>
                  <a:srgbClr val="07308C"/>
                </a:solidFill>
              </a:rPr>
              <a:t> 8+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dirty="0">
                <a:solidFill>
                  <a:srgbClr val="07308C"/>
                </a:solidFill>
              </a:rPr>
              <a:t>A stable careers programme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b="1" dirty="0">
                <a:solidFill>
                  <a:srgbClr val="07308C"/>
                </a:solidFill>
              </a:rPr>
              <a:t>Learning from career and labour market information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dirty="0">
                <a:solidFill>
                  <a:srgbClr val="07308C"/>
                </a:solidFill>
              </a:rPr>
              <a:t>Addressing the needs of each pupil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b="1" dirty="0">
                <a:solidFill>
                  <a:srgbClr val="07308C"/>
                </a:solidFill>
              </a:rPr>
              <a:t>Linking curriculum learning to careers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b="1" dirty="0">
                <a:solidFill>
                  <a:srgbClr val="07308C"/>
                </a:solidFill>
              </a:rPr>
              <a:t>Encounters with employers and employees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b="1" dirty="0">
                <a:solidFill>
                  <a:srgbClr val="07308C"/>
                </a:solidFill>
              </a:rPr>
              <a:t>Experiences of workplaces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dirty="0">
                <a:solidFill>
                  <a:srgbClr val="07308C"/>
                </a:solidFill>
              </a:rPr>
              <a:t>Encounters with further and higher education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GB" sz="2400" dirty="0">
                <a:solidFill>
                  <a:srgbClr val="07308C"/>
                </a:solidFill>
              </a:rPr>
              <a:t>Personal guidance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D92B101-7553-A144-87F1-D287A6E015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86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283046"/>
            <a:ext cx="68356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</a:t>
            </a:r>
          </a:p>
          <a:p>
            <a:pPr algn="ctr"/>
            <a:r>
              <a:rPr lang="en-GB" sz="11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Coordinator Suffolk &amp; Norfolk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395288" y="31717"/>
            <a:ext cx="78343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Going Forward: Gender Balance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D92B101-7553-A144-87F1-D287A6E01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29CEDF59-C3DE-C240-BC87-1D82EDEB83E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086" y="1078157"/>
            <a:ext cx="7677514" cy="397689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65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5021F85-BF4C-4941-A1B6-CD889A52D845}"/>
              </a:ext>
            </a:extLst>
          </p:cNvPr>
          <p:cNvGrpSpPr/>
          <p:nvPr/>
        </p:nvGrpSpPr>
        <p:grpSpPr>
          <a:xfrm>
            <a:off x="9961949" y="5469327"/>
            <a:ext cx="1851816" cy="833736"/>
            <a:chOff x="7861300" y="6359013"/>
            <a:chExt cx="1851816" cy="833736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xmlns="" id="{0B03933E-BBED-7245-B667-D57AABBA9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61300" y="6359013"/>
              <a:ext cx="1851816" cy="833736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BE6C7BC6-75A6-D84A-AEB0-BDF1EA05B8D5}"/>
                </a:ext>
              </a:extLst>
            </p:cNvPr>
            <p:cNvSpPr/>
            <p:nvPr/>
          </p:nvSpPr>
          <p:spPr>
            <a:xfrm>
              <a:off x="8722516" y="6846796"/>
              <a:ext cx="990600" cy="1862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1B5E345-0DAE-0741-81CD-EE6C9DF1E72D}"/>
              </a:ext>
            </a:extLst>
          </p:cNvPr>
          <p:cNvSpPr txBox="1"/>
          <p:nvPr/>
        </p:nvSpPr>
        <p:spPr>
          <a:xfrm>
            <a:off x="2932821" y="5283046"/>
            <a:ext cx="68356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Mark Gallaway</a:t>
            </a:r>
          </a:p>
          <a:p>
            <a:pPr algn="ctr"/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– Science Communicator</a:t>
            </a:r>
          </a:p>
          <a:p>
            <a:pPr algn="ctr"/>
            <a:r>
              <a:rPr lang="en-GB" sz="11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STEM Ambassador Coordinator Suffolk &amp; Norfolk</a:t>
            </a:r>
            <a:r>
              <a:rPr lang="en-GB" sz="1400" b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7125FC-6A0C-CA4B-80AD-2DCFAD594146}"/>
              </a:ext>
            </a:extLst>
          </p:cNvPr>
          <p:cNvSpPr txBox="1"/>
          <p:nvPr/>
        </p:nvSpPr>
        <p:spPr>
          <a:xfrm>
            <a:off x="395288" y="31717"/>
            <a:ext cx="783431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solidFill>
                  <a:srgbClr val="07308C"/>
                </a:solidFill>
              </a:rPr>
              <a:t>How you are doing?</a:t>
            </a:r>
          </a:p>
          <a:p>
            <a:r>
              <a:rPr lang="en-GB" sz="1600" b="1" dirty="0">
                <a:solidFill>
                  <a:srgbClr val="07308C"/>
                </a:solidFill>
              </a:rPr>
              <a:t>Cambridge Feb 2019- Feb 2020</a:t>
            </a:r>
          </a:p>
          <a:p>
            <a:r>
              <a:rPr lang="en-GB" b="1" dirty="0">
                <a:solidFill>
                  <a:srgbClr val="07308C"/>
                </a:solidFill>
              </a:rPr>
              <a:t>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D92B101-7553-A144-87F1-D287A6E015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84629" y="554937"/>
            <a:ext cx="4029136" cy="28984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EC458C-CF50-2148-951E-3C893C5D63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35" y="5283046"/>
            <a:ext cx="2250948" cy="102001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A0AE40A-0BA8-7E45-8FA4-D9B627B83646}"/>
              </a:ext>
            </a:extLst>
          </p:cNvPr>
          <p:cNvSpPr txBox="1"/>
          <p:nvPr/>
        </p:nvSpPr>
        <p:spPr>
          <a:xfrm>
            <a:off x="378235" y="1265505"/>
            <a:ext cx="70927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7308C"/>
                </a:solidFill>
              </a:rPr>
              <a:t>347 Active ambassadors</a:t>
            </a:r>
          </a:p>
          <a:p>
            <a:r>
              <a:rPr lang="en-GB" b="1" dirty="0">
                <a:solidFill>
                  <a:srgbClr val="07308C"/>
                </a:solidFill>
              </a:rPr>
              <a:t>875 Events attended</a:t>
            </a:r>
          </a:p>
          <a:p>
            <a:r>
              <a:rPr lang="en-GB" b="1" dirty="0">
                <a:solidFill>
                  <a:srgbClr val="07308C"/>
                </a:solidFill>
              </a:rPr>
              <a:t>8,621 Hours</a:t>
            </a:r>
          </a:p>
          <a:p>
            <a:r>
              <a:rPr lang="en-GB" b="1" dirty="0">
                <a:solidFill>
                  <a:srgbClr val="07308C"/>
                </a:solidFill>
              </a:rPr>
              <a:t>72% of secondary schools had a Ambassador visit!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0906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409</Words>
  <Application>Microsoft Macintosh PowerPoint</Application>
  <PresentationFormat>Custom</PresentationFormat>
  <Paragraphs>74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Gallaway</dc:creator>
  <cp:lastModifiedBy>Jeanette Walker</cp:lastModifiedBy>
  <cp:revision>12</cp:revision>
  <dcterms:created xsi:type="dcterms:W3CDTF">2020-02-05T21:45:47Z</dcterms:created>
  <dcterms:modified xsi:type="dcterms:W3CDTF">2020-02-25T10:42:52Z</dcterms:modified>
</cp:coreProperties>
</file>