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8.jpg" ContentType="image/jpg"/>
  <Override PartName="/ppt/media/image9.jpg" ContentType="image/jpg"/>
  <Override PartName="/ppt/media/image10.jpg" ContentType="image/jpg"/>
  <Override PartName="/ppt/media/image12.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4"/>
  </p:sldMasterIdLst>
  <p:notesMasterIdLst>
    <p:notesMasterId r:id="rId22"/>
  </p:notesMasterIdLst>
  <p:handoutMasterIdLst>
    <p:handoutMasterId r:id="rId23"/>
  </p:handoutMasterIdLst>
  <p:sldIdLst>
    <p:sldId id="778" r:id="rId5"/>
    <p:sldId id="789" r:id="rId6"/>
    <p:sldId id="834" r:id="rId7"/>
    <p:sldId id="818" r:id="rId8"/>
    <p:sldId id="845" r:id="rId9"/>
    <p:sldId id="809" r:id="rId10"/>
    <p:sldId id="842" r:id="rId11"/>
    <p:sldId id="837" r:id="rId12"/>
    <p:sldId id="840" r:id="rId13"/>
    <p:sldId id="838" r:id="rId14"/>
    <p:sldId id="839" r:id="rId15"/>
    <p:sldId id="802" r:id="rId16"/>
    <p:sldId id="843" r:id="rId17"/>
    <p:sldId id="844" r:id="rId18"/>
    <p:sldId id="828" r:id="rId19"/>
    <p:sldId id="835" r:id="rId20"/>
    <p:sldId id="783" r:id="rId21"/>
  </p:sldIdLst>
  <p:sldSz cx="24382413" cy="13716000"/>
  <p:notesSz cx="6797675" cy="9926638"/>
  <p:defaultTex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eme Bampton" initials="G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2B7B"/>
    <a:srgbClr val="EBF2F7"/>
    <a:srgbClr val="F2E3F5"/>
    <a:srgbClr val="F7EDF9"/>
    <a:srgbClr val="E2E9EE"/>
    <a:srgbClr val="54A9CD"/>
    <a:srgbClr val="888787"/>
    <a:srgbClr val="C1CBD6"/>
    <a:srgbClr val="161B22"/>
    <a:srgbClr val="9C9B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43" autoAdjust="0"/>
    <p:restoredTop sz="96224" autoAdjust="0"/>
  </p:normalViewPr>
  <p:slideViewPr>
    <p:cSldViewPr snapToObjects="1">
      <p:cViewPr>
        <p:scale>
          <a:sx n="50" d="100"/>
          <a:sy n="50" d="100"/>
        </p:scale>
        <p:origin x="-504" y="-576"/>
      </p:cViewPr>
      <p:guideLst>
        <p:guide orient="horz" pos="4320"/>
        <p:guide pos="7679"/>
      </p:guideLst>
    </p:cSldViewPr>
  </p:slideViewPr>
  <p:outlineViewPr>
    <p:cViewPr>
      <p:scale>
        <a:sx n="33" d="100"/>
        <a:sy n="33" d="100"/>
      </p:scale>
      <p:origin x="0" y="0"/>
    </p:cViewPr>
  </p:outlineViewPr>
  <p:notesTextViewPr>
    <p:cViewPr>
      <p:scale>
        <a:sx n="3" d="2"/>
        <a:sy n="3" d="2"/>
      </p:scale>
      <p:origin x="0" y="0"/>
    </p:cViewPr>
  </p:notesTextViewPr>
  <p:sorterViewPr>
    <p:cViewPr>
      <p:scale>
        <a:sx n="20" d="100"/>
        <a:sy n="20" d="100"/>
      </p:scale>
      <p:origin x="0" y="0"/>
    </p:cViewPr>
  </p:sorterViewPr>
  <p:notesViewPr>
    <p:cSldViewPr snapToObjects="1">
      <p:cViewPr varScale="1">
        <p:scale>
          <a:sx n="69" d="100"/>
          <a:sy n="69" d="100"/>
        </p:scale>
        <p:origin x="3264"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0AF1925-2012-42D1-953C-31EA35E49CB1}"/>
              </a:ext>
            </a:extLst>
          </p:cNvPr>
          <p:cNvSpPr>
            <a:spLocks noGrp="1"/>
          </p:cNvSpPr>
          <p:nvPr>
            <p:ph type="hdr" sz="quarter"/>
          </p:nvPr>
        </p:nvSpPr>
        <p:spPr>
          <a:xfrm>
            <a:off x="1" y="0"/>
            <a:ext cx="2945659" cy="498056"/>
          </a:xfrm>
          <a:prstGeom prst="rect">
            <a:avLst/>
          </a:prstGeom>
        </p:spPr>
        <p:txBody>
          <a:bodyPr vert="horz" lIns="91431" tIns="45715" rIns="91431" bIns="45715" rtlCol="0"/>
          <a:lstStyle>
            <a:lvl1pPr algn="l">
              <a:defRPr sz="1200"/>
            </a:lvl1pPr>
          </a:lstStyle>
          <a:p>
            <a:endParaRPr lang="es-CO">
              <a:latin typeface="Arial" panose="020B0604020202020204" pitchFamily="34" charset="0"/>
            </a:endParaRPr>
          </a:p>
        </p:txBody>
      </p:sp>
      <p:sp>
        <p:nvSpPr>
          <p:cNvPr id="3" name="Date Placeholder 2">
            <a:extLst>
              <a:ext uri="{FF2B5EF4-FFF2-40B4-BE49-F238E27FC236}">
                <a16:creationId xmlns:a16="http://schemas.microsoft.com/office/drawing/2014/main" xmlns="" id="{3CA84DE4-0C70-4BED-8787-A6288A9989C9}"/>
              </a:ext>
            </a:extLst>
          </p:cNvPr>
          <p:cNvSpPr>
            <a:spLocks noGrp="1"/>
          </p:cNvSpPr>
          <p:nvPr>
            <p:ph type="dt" sz="quarter" idx="1"/>
          </p:nvPr>
        </p:nvSpPr>
        <p:spPr>
          <a:xfrm>
            <a:off x="3850444" y="0"/>
            <a:ext cx="2945659" cy="498056"/>
          </a:xfrm>
          <a:prstGeom prst="rect">
            <a:avLst/>
          </a:prstGeom>
        </p:spPr>
        <p:txBody>
          <a:bodyPr vert="horz" lIns="91431" tIns="45715" rIns="91431" bIns="45715" rtlCol="0"/>
          <a:lstStyle>
            <a:lvl1pPr algn="r">
              <a:defRPr sz="1200"/>
            </a:lvl1pPr>
          </a:lstStyle>
          <a:p>
            <a:fld id="{E616113B-144D-4BDC-8F08-F98DE4AE403D}" type="datetimeFigureOut">
              <a:rPr lang="es-CO" smtClean="0">
                <a:latin typeface="Arial" panose="020B0604020202020204" pitchFamily="34" charset="0"/>
              </a:rPr>
              <a:t>16/03/20</a:t>
            </a:fld>
            <a:endParaRPr lang="es-CO">
              <a:latin typeface="Arial" panose="020B0604020202020204" pitchFamily="34" charset="0"/>
            </a:endParaRPr>
          </a:p>
        </p:txBody>
      </p:sp>
      <p:sp>
        <p:nvSpPr>
          <p:cNvPr id="4" name="Footer Placeholder 3">
            <a:extLst>
              <a:ext uri="{FF2B5EF4-FFF2-40B4-BE49-F238E27FC236}">
                <a16:creationId xmlns:a16="http://schemas.microsoft.com/office/drawing/2014/main" xmlns="" id="{E4F4F934-619A-4D61-9620-4A02B563E11D}"/>
              </a:ext>
            </a:extLst>
          </p:cNvPr>
          <p:cNvSpPr>
            <a:spLocks noGrp="1"/>
          </p:cNvSpPr>
          <p:nvPr>
            <p:ph type="ftr" sz="quarter" idx="2"/>
          </p:nvPr>
        </p:nvSpPr>
        <p:spPr>
          <a:xfrm>
            <a:off x="1" y="9428585"/>
            <a:ext cx="2945659" cy="498055"/>
          </a:xfrm>
          <a:prstGeom prst="rect">
            <a:avLst/>
          </a:prstGeom>
        </p:spPr>
        <p:txBody>
          <a:bodyPr vert="horz" lIns="91431" tIns="45715" rIns="91431" bIns="45715" rtlCol="0" anchor="b"/>
          <a:lstStyle>
            <a:lvl1pPr algn="l">
              <a:defRPr sz="1200"/>
            </a:lvl1pPr>
          </a:lstStyle>
          <a:p>
            <a:endParaRPr lang="es-CO">
              <a:latin typeface="Arial" panose="020B0604020202020204" pitchFamily="34" charset="0"/>
            </a:endParaRPr>
          </a:p>
        </p:txBody>
      </p:sp>
      <p:sp>
        <p:nvSpPr>
          <p:cNvPr id="5" name="Slide Number Placeholder 4">
            <a:extLst>
              <a:ext uri="{FF2B5EF4-FFF2-40B4-BE49-F238E27FC236}">
                <a16:creationId xmlns:a16="http://schemas.microsoft.com/office/drawing/2014/main" xmlns="" id="{CBA5F18D-D31B-48CD-B995-DAAC40055734}"/>
              </a:ext>
            </a:extLst>
          </p:cNvPr>
          <p:cNvSpPr>
            <a:spLocks noGrp="1"/>
          </p:cNvSpPr>
          <p:nvPr>
            <p:ph type="sldNum" sz="quarter" idx="3"/>
          </p:nvPr>
        </p:nvSpPr>
        <p:spPr>
          <a:xfrm>
            <a:off x="3850444" y="9428585"/>
            <a:ext cx="2945659" cy="498055"/>
          </a:xfrm>
          <a:prstGeom prst="rect">
            <a:avLst/>
          </a:prstGeom>
        </p:spPr>
        <p:txBody>
          <a:bodyPr vert="horz" lIns="91431" tIns="45715" rIns="91431" bIns="45715" rtlCol="0" anchor="b"/>
          <a:lstStyle>
            <a:lvl1pPr algn="r">
              <a:defRPr sz="1200"/>
            </a:lvl1pPr>
          </a:lstStyle>
          <a:p>
            <a:fld id="{F3B3D7C0-3FB5-40A5-ABF1-63B499150F0B}" type="slidenum">
              <a:rPr lang="es-CO" smtClean="0">
                <a:latin typeface="Arial" panose="020B0604020202020204" pitchFamily="34" charset="0"/>
              </a:rPr>
              <a:t>‹#›</a:t>
            </a:fld>
            <a:endParaRPr lang="es-CO">
              <a:latin typeface="Arial" panose="020B0604020202020204" pitchFamily="34" charset="0"/>
            </a:endParaRPr>
          </a:p>
        </p:txBody>
      </p:sp>
    </p:spTree>
    <p:extLst>
      <p:ext uri="{BB962C8B-B14F-4D97-AF65-F5344CB8AC3E}">
        <p14:creationId xmlns:p14="http://schemas.microsoft.com/office/powerpoint/2010/main" val="277201879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31" tIns="45715" rIns="91431" bIns="45715" rtlCol="0"/>
          <a:lstStyle>
            <a:lvl1pPr algn="l">
              <a:defRPr sz="1200">
                <a:latin typeface="Arial" panose="020B0604020202020204" pitchFamily="34" charset="0"/>
              </a:defRPr>
            </a:lvl1pPr>
          </a:lstStyle>
          <a:p>
            <a:endParaRPr lang="en-GB"/>
          </a:p>
        </p:txBody>
      </p:sp>
      <p:sp>
        <p:nvSpPr>
          <p:cNvPr id="3" name="Date Placeholder 2"/>
          <p:cNvSpPr>
            <a:spLocks noGrp="1"/>
          </p:cNvSpPr>
          <p:nvPr>
            <p:ph type="dt" idx="1"/>
          </p:nvPr>
        </p:nvSpPr>
        <p:spPr>
          <a:xfrm>
            <a:off x="3850444" y="0"/>
            <a:ext cx="2945659" cy="498056"/>
          </a:xfrm>
          <a:prstGeom prst="rect">
            <a:avLst/>
          </a:prstGeom>
        </p:spPr>
        <p:txBody>
          <a:bodyPr vert="horz" lIns="91431" tIns="45715" rIns="91431" bIns="45715" rtlCol="0"/>
          <a:lstStyle>
            <a:lvl1pPr algn="r">
              <a:defRPr sz="1200">
                <a:latin typeface="Arial" panose="020B0604020202020204" pitchFamily="34" charset="0"/>
              </a:defRPr>
            </a:lvl1pPr>
          </a:lstStyle>
          <a:p>
            <a:fld id="{20D453FF-2F93-A647-B188-2C758C1AF83B}" type="datetimeFigureOut">
              <a:rPr lang="en-GB" smtClean="0"/>
              <a:pPr/>
              <a:t>16/03/20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1" tIns="45715" rIns="91431" bIns="45715"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31" tIns="45715" rIns="91431" bIns="457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5"/>
            <a:ext cx="2945659" cy="498055"/>
          </a:xfrm>
          <a:prstGeom prst="rect">
            <a:avLst/>
          </a:prstGeom>
        </p:spPr>
        <p:txBody>
          <a:bodyPr vert="horz" lIns="91431" tIns="45715" rIns="91431" bIns="45715" rtlCol="0" anchor="b"/>
          <a:lstStyle>
            <a:lvl1pPr algn="l">
              <a:defRPr sz="1200">
                <a:latin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31" tIns="45715" rIns="91431" bIns="45715" rtlCol="0" anchor="b"/>
          <a:lstStyle>
            <a:lvl1pPr algn="r">
              <a:defRPr sz="1200">
                <a:latin typeface="Arial" panose="020B0604020202020204" pitchFamily="34" charset="0"/>
              </a:defRPr>
            </a:lvl1pPr>
          </a:lstStyle>
          <a:p>
            <a:fld id="{969198B3-D90E-F24B-AD2B-DAA77EB4CAFE}" type="slidenum">
              <a:rPr lang="en-GB" smtClean="0"/>
              <a:pPr/>
              <a:t>‹#›</a:t>
            </a:fld>
            <a:endParaRPr lang="en-GB"/>
          </a:p>
        </p:txBody>
      </p:sp>
    </p:spTree>
    <p:extLst>
      <p:ext uri="{BB962C8B-B14F-4D97-AF65-F5344CB8AC3E}">
        <p14:creationId xmlns:p14="http://schemas.microsoft.com/office/powerpoint/2010/main" val="401592094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969198B3-D90E-F24B-AD2B-DAA77EB4CAFE}" type="slidenum">
              <a:rPr lang="en-GB" smtClean="0"/>
              <a:t>5</a:t>
            </a:fld>
            <a:endParaRPr lang="en-GB"/>
          </a:p>
        </p:txBody>
      </p:sp>
    </p:spTree>
    <p:extLst>
      <p:ext uri="{BB962C8B-B14F-4D97-AF65-F5344CB8AC3E}">
        <p14:creationId xmlns:p14="http://schemas.microsoft.com/office/powerpoint/2010/main" val="1953853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969198B3-D90E-F24B-AD2B-DAA77EB4CAFE}" type="slidenum">
              <a:rPr lang="en-GB" smtClean="0"/>
              <a:t>8</a:t>
            </a:fld>
            <a:endParaRPr lang="en-GB"/>
          </a:p>
        </p:txBody>
      </p:sp>
    </p:spTree>
    <p:extLst>
      <p:ext uri="{BB962C8B-B14F-4D97-AF65-F5344CB8AC3E}">
        <p14:creationId xmlns:p14="http://schemas.microsoft.com/office/powerpoint/2010/main" val="391881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969198B3-D90E-F24B-AD2B-DAA77EB4CAFE}" type="slidenum">
              <a:rPr lang="en-GB" smtClean="0"/>
              <a:t>9</a:t>
            </a:fld>
            <a:endParaRPr lang="en-GB"/>
          </a:p>
        </p:txBody>
      </p:sp>
    </p:spTree>
    <p:extLst>
      <p:ext uri="{BB962C8B-B14F-4D97-AF65-F5344CB8AC3E}">
        <p14:creationId xmlns:p14="http://schemas.microsoft.com/office/powerpoint/2010/main" val="1424622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3_4 x Image Slide">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xmlns="" id="{861D51CD-1D44-4F45-8984-9138FCC3BEFE}"/>
              </a:ext>
            </a:extLst>
          </p:cNvPr>
          <p:cNvCxnSpPr/>
          <p:nvPr/>
        </p:nvCxnSpPr>
        <p:spPr>
          <a:xfrm>
            <a:off x="0" y="2251076"/>
            <a:ext cx="24382413" cy="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xmlns="" id="{A72B4CC7-785E-4A20-82F3-12C32C50BE2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0135" y="10353126"/>
            <a:ext cx="15158865" cy="2268000"/>
          </a:xfrm>
          <a:prstGeom prst="rect">
            <a:avLst/>
          </a:prstGeom>
          <a:noFill/>
          <a:ln>
            <a:noFill/>
          </a:ln>
        </p:spPr>
      </p:pic>
      <p:sp>
        <p:nvSpPr>
          <p:cNvPr id="2" name="TextBox 1">
            <a:extLst>
              <a:ext uri="{FF2B5EF4-FFF2-40B4-BE49-F238E27FC236}">
                <a16:creationId xmlns:a16="http://schemas.microsoft.com/office/drawing/2014/main" xmlns="" id="{E36EDAE5-B2DA-47A2-8144-3BA37E4D4D06}"/>
              </a:ext>
            </a:extLst>
          </p:cNvPr>
          <p:cNvSpPr txBox="1"/>
          <p:nvPr userDrawn="1"/>
        </p:nvSpPr>
        <p:spPr>
          <a:xfrm>
            <a:off x="778933" y="519052"/>
            <a:ext cx="16967200" cy="1200329"/>
          </a:xfrm>
          <a:prstGeom prst="rect">
            <a:avLst/>
          </a:prstGeom>
          <a:noFill/>
        </p:spPr>
        <p:txBody>
          <a:bodyPr wrap="square" rtlCol="0">
            <a:spAutoFit/>
          </a:bodyPr>
          <a:lstStyle/>
          <a:p>
            <a:r>
              <a:rPr lang="en-GB" sz="7200" dirty="0">
                <a:solidFill>
                  <a:srgbClr val="0070C0"/>
                </a:solidFill>
                <a:latin typeface="Arial" panose="020B0604020202020204" pitchFamily="34" charset="0"/>
                <a:cs typeface="Arial" panose="020B0604020202020204" pitchFamily="34" charset="0"/>
              </a:rPr>
              <a:t>Cambridgeshire Autonomous Metro</a:t>
            </a:r>
          </a:p>
        </p:txBody>
      </p:sp>
      <p:pic>
        <p:nvPicPr>
          <p:cNvPr id="7" name="Picture 6">
            <a:extLst>
              <a:ext uri="{FF2B5EF4-FFF2-40B4-BE49-F238E27FC236}">
                <a16:creationId xmlns:a16="http://schemas.microsoft.com/office/drawing/2014/main" xmlns="" id="{289552EF-B0F0-4098-B534-A221F3414CBF}"/>
              </a:ext>
            </a:extLst>
          </p:cNvPr>
          <p:cNvPicPr>
            <a:picLocks noChangeAspect="1"/>
          </p:cNvPicPr>
          <p:nvPr userDrawn="1"/>
        </p:nvPicPr>
        <p:blipFill>
          <a:blip r:embed="rId3"/>
          <a:stretch>
            <a:fillRect/>
          </a:stretch>
        </p:blipFill>
        <p:spPr>
          <a:xfrm>
            <a:off x="19301899" y="9358555"/>
            <a:ext cx="4485714" cy="3876190"/>
          </a:xfrm>
          <a:prstGeom prst="rect">
            <a:avLst/>
          </a:prstGeom>
        </p:spPr>
      </p:pic>
    </p:spTree>
    <p:extLst>
      <p:ext uri="{BB962C8B-B14F-4D97-AF65-F5344CB8AC3E}">
        <p14:creationId xmlns:p14="http://schemas.microsoft.com/office/powerpoint/2010/main" val="4213382676"/>
      </p:ext>
    </p:extLst>
  </p:cSld>
  <p:clrMapOvr>
    <a:masterClrMapping/>
  </p:clrMapOvr>
  <p:transition xmlns:p14="http://schemas.microsoft.com/office/powerpoint/2010/main" spd="slow">
    <p:fade/>
  </p:transition>
  <p:hf hdr="0" dt="0"/>
  <p:extLst mod="1">
    <p:ext uri="{DCECCB84-F9BA-43D5-87BE-67443E8EF086}">
      <p15:sldGuideLst xmlns:p15="http://schemas.microsoft.com/office/powerpoint/2012/main" xmlns="">
        <p15:guide id="1" orient="horz" pos="125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45557BC-FE44-4C67-BFB9-53FCC613524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70952214"/>
      </p:ext>
    </p:extLst>
  </p:cSld>
  <p:clrMapOvr>
    <a:masterClrMapping/>
  </p:clrMapOvr>
  <p:transition xmlns:p14="http://schemas.microsoft.com/office/powerpoint/2010/main" spd="slow">
    <p:fade/>
  </p:transition>
  <p:hf hdr="0" dt="0"/>
  <p:extLst>
    <p:ext uri="{DCECCB84-F9BA-43D5-87BE-67443E8EF086}">
      <p15:sldGuideLst xmlns:p15="http://schemas.microsoft.com/office/powerpoint/2012/main" xmlns="">
        <p15:guide id="1" orient="horz" pos="125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45557BC-FE44-4C67-BFB9-53FCC613524D}"/>
              </a:ext>
            </a:extLst>
          </p:cNvPr>
          <p:cNvSpPr>
            <a:spLocks noGrp="1"/>
          </p:cNvSpPr>
          <p:nvPr>
            <p:ph type="title"/>
          </p:nvPr>
        </p:nvSpPr>
        <p:spPr/>
        <p:txBody>
          <a:bodyPr/>
          <a:lstStyle/>
          <a:p>
            <a:r>
              <a:rPr lang="en-US"/>
              <a:t>Click to edit Master title style</a:t>
            </a:r>
            <a:endParaRPr lang="en-GB"/>
          </a:p>
        </p:txBody>
      </p:sp>
      <p:sp>
        <p:nvSpPr>
          <p:cNvPr id="7" name="Text Placeholder 6">
            <a:extLst>
              <a:ext uri="{FF2B5EF4-FFF2-40B4-BE49-F238E27FC236}">
                <a16:creationId xmlns:a16="http://schemas.microsoft.com/office/drawing/2014/main" xmlns="" id="{23352473-BE96-4A20-A6B4-9579CEA527EE}"/>
              </a:ext>
            </a:extLst>
          </p:cNvPr>
          <p:cNvSpPr>
            <a:spLocks noGrp="1"/>
          </p:cNvSpPr>
          <p:nvPr>
            <p:ph type="body" sz="quarter" idx="10"/>
          </p:nvPr>
        </p:nvSpPr>
        <p:spPr>
          <a:xfrm>
            <a:off x="815975" y="2844000"/>
            <a:ext cx="22248813" cy="9720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3241632"/>
      </p:ext>
    </p:extLst>
  </p:cSld>
  <p:clrMapOvr>
    <a:masterClrMapping/>
  </p:clrMapOvr>
  <p:transition xmlns:p14="http://schemas.microsoft.com/office/powerpoint/2010/main" spd="slow">
    <p:fade/>
  </p:transition>
  <p:hf hdr="0" dt="0"/>
  <p:extLst>
    <p:ext uri="{DCECCB84-F9BA-43D5-87BE-67443E8EF086}">
      <p15:sldGuideLst xmlns:p15="http://schemas.microsoft.com/office/powerpoint/2012/main" xmlns="">
        <p15:guide id="1" orient="horz" pos="1253">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AE79763-CF54-4A52-81D8-8B181604D162}"/>
              </a:ext>
            </a:extLst>
          </p:cNvPr>
          <p:cNvSpPr>
            <a:spLocks noGrp="1"/>
          </p:cNvSpPr>
          <p:nvPr>
            <p:ph type="title"/>
          </p:nvPr>
        </p:nvSpPr>
        <p:spPr>
          <a:xfrm>
            <a:off x="815923" y="1537788"/>
            <a:ext cx="12311387" cy="492443"/>
          </a:xfrm>
          <a:prstGeom prst="rect">
            <a:avLst/>
          </a:prstGeom>
        </p:spPr>
        <p:txBody>
          <a:bodyPr vert="horz" lIns="0" tIns="0" rIns="0" bIns="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7925CA3-645F-418F-BA49-BA10C783D0FD}"/>
              </a:ext>
            </a:extLst>
          </p:cNvPr>
          <p:cNvSpPr>
            <a:spLocks noGrp="1"/>
          </p:cNvSpPr>
          <p:nvPr>
            <p:ph type="body" idx="1"/>
          </p:nvPr>
        </p:nvSpPr>
        <p:spPr>
          <a:xfrm>
            <a:off x="815923" y="2844000"/>
            <a:ext cx="21029613" cy="87026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xmlns="" id="{168C448A-14AB-4FDE-A748-4A41FDA7265D}"/>
              </a:ext>
            </a:extLst>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3585635" y="526695"/>
            <a:ext cx="6606074" cy="988371"/>
          </a:xfrm>
          <a:prstGeom prst="rect">
            <a:avLst/>
          </a:prstGeom>
          <a:noFill/>
          <a:ln>
            <a:noFill/>
          </a:ln>
        </p:spPr>
      </p:pic>
      <p:pic>
        <p:nvPicPr>
          <p:cNvPr id="6" name="Picture 5">
            <a:extLst>
              <a:ext uri="{FF2B5EF4-FFF2-40B4-BE49-F238E27FC236}">
                <a16:creationId xmlns:a16="http://schemas.microsoft.com/office/drawing/2014/main" xmlns="" id="{226953E2-0F57-447A-90CE-B5D5EF667E70}"/>
              </a:ext>
            </a:extLst>
          </p:cNvPr>
          <p:cNvPicPr>
            <a:picLocks noChangeAspect="1"/>
          </p:cNvPicPr>
          <p:nvPr userDrawn="1"/>
        </p:nvPicPr>
        <p:blipFill>
          <a:blip r:embed="rId6"/>
          <a:stretch>
            <a:fillRect/>
          </a:stretch>
        </p:blipFill>
        <p:spPr>
          <a:xfrm>
            <a:off x="21738713" y="147097"/>
            <a:ext cx="2331260" cy="2014486"/>
          </a:xfrm>
          <a:prstGeom prst="rect">
            <a:avLst/>
          </a:prstGeom>
        </p:spPr>
      </p:pic>
      <p:cxnSp>
        <p:nvCxnSpPr>
          <p:cNvPr id="8" name="Straight Connector 7">
            <a:extLst>
              <a:ext uri="{FF2B5EF4-FFF2-40B4-BE49-F238E27FC236}">
                <a16:creationId xmlns:a16="http://schemas.microsoft.com/office/drawing/2014/main" xmlns="" id="{022D755B-78E0-4BDA-AFE7-5D26DEB01F3E}"/>
              </a:ext>
            </a:extLst>
          </p:cNvPr>
          <p:cNvCxnSpPr/>
          <p:nvPr userDrawn="1"/>
        </p:nvCxnSpPr>
        <p:spPr>
          <a:xfrm>
            <a:off x="0" y="2251076"/>
            <a:ext cx="24382413" cy="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Title 1">
            <a:extLst>
              <a:ext uri="{FF2B5EF4-FFF2-40B4-BE49-F238E27FC236}">
                <a16:creationId xmlns:a16="http://schemas.microsoft.com/office/drawing/2014/main" xmlns="" id="{B41C3D8D-FCCE-4F80-9795-04558406DC71}"/>
              </a:ext>
            </a:extLst>
          </p:cNvPr>
          <p:cNvSpPr txBox="1">
            <a:spLocks/>
          </p:cNvSpPr>
          <p:nvPr userDrawn="1"/>
        </p:nvSpPr>
        <p:spPr>
          <a:xfrm>
            <a:off x="815923" y="736527"/>
            <a:ext cx="11711238" cy="553998"/>
          </a:xfrm>
          <a:prstGeom prst="rect">
            <a:avLst/>
          </a:prstGeom>
        </p:spPr>
        <p:txBody>
          <a:bodyPr lIns="0" tIns="0" rIns="0" bIns="0"/>
          <a:lstStyle>
            <a:lvl1pPr algn="l" rtl="0" eaLnBrk="1" fontAlgn="base" hangingPunct="1">
              <a:lnSpc>
                <a:spcPct val="100000"/>
              </a:lnSpc>
              <a:spcBef>
                <a:spcPct val="0"/>
              </a:spcBef>
              <a:spcAft>
                <a:spcPct val="0"/>
              </a:spcAft>
              <a:defRPr sz="3600" b="1">
                <a:solidFill>
                  <a:srgbClr val="0070C0"/>
                </a:solidFill>
                <a:latin typeface="Arial" panose="020B0604020202020204" pitchFamily="34" charset="0"/>
                <a:ea typeface="ＭＳ Ｐゴシック" pitchFamily="-65" charset="-128"/>
                <a:cs typeface="Arial" panose="020B0604020202020204" pitchFamily="34" charset="0"/>
              </a:defRPr>
            </a:lvl1pPr>
            <a:lvl2pPr algn="l" rtl="0" eaLnBrk="1" fontAlgn="base" hangingPunct="1">
              <a:spcBef>
                <a:spcPct val="0"/>
              </a:spcBef>
              <a:spcAft>
                <a:spcPct val="0"/>
              </a:spcAft>
              <a:defRPr sz="6400" b="1">
                <a:solidFill>
                  <a:schemeClr val="accent2"/>
                </a:solidFill>
                <a:latin typeface="Times New Roman" pitchFamily="-105" charset="0"/>
                <a:ea typeface="ＭＳ Ｐゴシック" pitchFamily="-65" charset="-128"/>
                <a:cs typeface="ＭＳ Ｐゴシック" pitchFamily="-65" charset="-128"/>
              </a:defRPr>
            </a:lvl2pPr>
            <a:lvl3pPr algn="l" rtl="0" eaLnBrk="1" fontAlgn="base" hangingPunct="1">
              <a:spcBef>
                <a:spcPct val="0"/>
              </a:spcBef>
              <a:spcAft>
                <a:spcPct val="0"/>
              </a:spcAft>
              <a:defRPr sz="6400" b="1">
                <a:solidFill>
                  <a:schemeClr val="accent2"/>
                </a:solidFill>
                <a:latin typeface="Times New Roman" pitchFamily="-105" charset="0"/>
                <a:ea typeface="ＭＳ Ｐゴシック" pitchFamily="-65" charset="-128"/>
                <a:cs typeface="ＭＳ Ｐゴシック" pitchFamily="-65" charset="-128"/>
              </a:defRPr>
            </a:lvl3pPr>
            <a:lvl4pPr algn="l" rtl="0" eaLnBrk="1" fontAlgn="base" hangingPunct="1">
              <a:spcBef>
                <a:spcPct val="0"/>
              </a:spcBef>
              <a:spcAft>
                <a:spcPct val="0"/>
              </a:spcAft>
              <a:defRPr sz="6400" b="1">
                <a:solidFill>
                  <a:schemeClr val="accent2"/>
                </a:solidFill>
                <a:latin typeface="Times New Roman" pitchFamily="-105" charset="0"/>
                <a:ea typeface="ＭＳ Ｐゴシック" pitchFamily="-65" charset="-128"/>
                <a:cs typeface="ＭＳ Ｐゴシック" pitchFamily="-65" charset="-128"/>
              </a:defRPr>
            </a:lvl4pPr>
            <a:lvl5pPr algn="l" rtl="0" eaLnBrk="1" fontAlgn="base" hangingPunct="1">
              <a:spcBef>
                <a:spcPct val="0"/>
              </a:spcBef>
              <a:spcAft>
                <a:spcPct val="0"/>
              </a:spcAft>
              <a:defRPr sz="6400" b="1">
                <a:solidFill>
                  <a:schemeClr val="accent2"/>
                </a:solidFill>
                <a:latin typeface="Times New Roman" pitchFamily="-105" charset="0"/>
                <a:ea typeface="ＭＳ Ｐゴシック" pitchFamily="-65" charset="-128"/>
                <a:cs typeface="ＭＳ Ｐゴシック" pitchFamily="-65" charset="-128"/>
              </a:defRPr>
            </a:lvl5pPr>
            <a:lvl6pPr marL="914354" algn="l" rtl="0" eaLnBrk="1" fontAlgn="base" hangingPunct="1">
              <a:spcBef>
                <a:spcPct val="0"/>
              </a:spcBef>
              <a:spcAft>
                <a:spcPct val="0"/>
              </a:spcAft>
              <a:defRPr sz="6400" b="1">
                <a:solidFill>
                  <a:schemeClr val="tx2"/>
                </a:solidFill>
                <a:latin typeface="Times New Roman" pitchFamily="-105" charset="0"/>
              </a:defRPr>
            </a:lvl6pPr>
            <a:lvl7pPr marL="1828709" algn="l" rtl="0" eaLnBrk="1" fontAlgn="base" hangingPunct="1">
              <a:spcBef>
                <a:spcPct val="0"/>
              </a:spcBef>
              <a:spcAft>
                <a:spcPct val="0"/>
              </a:spcAft>
              <a:defRPr sz="6400" b="1">
                <a:solidFill>
                  <a:schemeClr val="tx2"/>
                </a:solidFill>
                <a:latin typeface="Times New Roman" pitchFamily="-105" charset="0"/>
              </a:defRPr>
            </a:lvl7pPr>
            <a:lvl8pPr marL="2743063" algn="l" rtl="0" eaLnBrk="1" fontAlgn="base" hangingPunct="1">
              <a:spcBef>
                <a:spcPct val="0"/>
              </a:spcBef>
              <a:spcAft>
                <a:spcPct val="0"/>
              </a:spcAft>
              <a:defRPr sz="6400" b="1">
                <a:solidFill>
                  <a:schemeClr val="tx2"/>
                </a:solidFill>
                <a:latin typeface="Times New Roman" pitchFamily="-105" charset="0"/>
              </a:defRPr>
            </a:lvl8pPr>
            <a:lvl9pPr marL="3657417" algn="l" rtl="0" eaLnBrk="1" fontAlgn="base" hangingPunct="1">
              <a:spcBef>
                <a:spcPct val="0"/>
              </a:spcBef>
              <a:spcAft>
                <a:spcPct val="0"/>
              </a:spcAft>
              <a:defRPr sz="6400" b="1">
                <a:solidFill>
                  <a:schemeClr val="tx2"/>
                </a:solidFill>
                <a:latin typeface="Times New Roman" pitchFamily="-105" charset="0"/>
              </a:defRPr>
            </a:lvl9pPr>
          </a:lstStyle>
          <a:p>
            <a:pPr defTabSz="914400"/>
            <a:r>
              <a:rPr lang="en-GB" kern="0"/>
              <a:t>Cambridgeshire Autonomous Metro</a:t>
            </a:r>
            <a:endParaRPr lang="en-GB" kern="0" dirty="0"/>
          </a:p>
        </p:txBody>
      </p:sp>
    </p:spTree>
    <p:extLst>
      <p:ext uri="{BB962C8B-B14F-4D97-AF65-F5344CB8AC3E}">
        <p14:creationId xmlns:p14="http://schemas.microsoft.com/office/powerpoint/2010/main" val="82765773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transition xmlns:p14="http://schemas.microsoft.com/office/powerpoint/2010/main" spd="slow">
    <p:fade/>
  </p:transition>
  <p:txStyles>
    <p:titleStyle>
      <a:lvl1pPr algn="l" rtl="0" eaLnBrk="1" fontAlgn="base" hangingPunct="1">
        <a:lnSpc>
          <a:spcPct val="100000"/>
        </a:lnSpc>
        <a:spcBef>
          <a:spcPct val="0"/>
        </a:spcBef>
        <a:spcAft>
          <a:spcPct val="0"/>
        </a:spcAft>
        <a:defRPr sz="3200" b="1">
          <a:solidFill>
            <a:schemeClr val="tx1">
              <a:lumMod val="75000"/>
              <a:lumOff val="25000"/>
            </a:schemeClr>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6400" b="1">
          <a:solidFill>
            <a:schemeClr val="accent2"/>
          </a:solidFill>
          <a:latin typeface="Times New Roman" pitchFamily="-105" charset="0"/>
          <a:ea typeface="ＭＳ Ｐゴシック" pitchFamily="-65" charset="-128"/>
          <a:cs typeface="ＭＳ Ｐゴシック" pitchFamily="-65" charset="-128"/>
        </a:defRPr>
      </a:lvl2pPr>
      <a:lvl3pPr algn="l" rtl="0" eaLnBrk="1" fontAlgn="base" hangingPunct="1">
        <a:spcBef>
          <a:spcPct val="0"/>
        </a:spcBef>
        <a:spcAft>
          <a:spcPct val="0"/>
        </a:spcAft>
        <a:defRPr sz="6400" b="1">
          <a:solidFill>
            <a:schemeClr val="accent2"/>
          </a:solidFill>
          <a:latin typeface="Times New Roman" pitchFamily="-105" charset="0"/>
          <a:ea typeface="ＭＳ Ｐゴシック" pitchFamily="-65" charset="-128"/>
          <a:cs typeface="ＭＳ Ｐゴシック" pitchFamily="-65" charset="-128"/>
        </a:defRPr>
      </a:lvl3pPr>
      <a:lvl4pPr algn="l" rtl="0" eaLnBrk="1" fontAlgn="base" hangingPunct="1">
        <a:spcBef>
          <a:spcPct val="0"/>
        </a:spcBef>
        <a:spcAft>
          <a:spcPct val="0"/>
        </a:spcAft>
        <a:defRPr sz="6400" b="1">
          <a:solidFill>
            <a:schemeClr val="accent2"/>
          </a:solidFill>
          <a:latin typeface="Times New Roman" pitchFamily="-105" charset="0"/>
          <a:ea typeface="ＭＳ Ｐゴシック" pitchFamily="-65" charset="-128"/>
          <a:cs typeface="ＭＳ Ｐゴシック" pitchFamily="-65" charset="-128"/>
        </a:defRPr>
      </a:lvl4pPr>
      <a:lvl5pPr algn="l" rtl="0" eaLnBrk="1" fontAlgn="base" hangingPunct="1">
        <a:spcBef>
          <a:spcPct val="0"/>
        </a:spcBef>
        <a:spcAft>
          <a:spcPct val="0"/>
        </a:spcAft>
        <a:defRPr sz="6400" b="1">
          <a:solidFill>
            <a:schemeClr val="accent2"/>
          </a:solidFill>
          <a:latin typeface="Times New Roman" pitchFamily="-105" charset="0"/>
          <a:ea typeface="ＭＳ Ｐゴシック" pitchFamily="-65" charset="-128"/>
          <a:cs typeface="ＭＳ Ｐゴシック" pitchFamily="-65" charset="-128"/>
        </a:defRPr>
      </a:lvl5pPr>
      <a:lvl6pPr marL="914354" algn="l" rtl="0" eaLnBrk="1" fontAlgn="base" hangingPunct="1">
        <a:spcBef>
          <a:spcPct val="0"/>
        </a:spcBef>
        <a:spcAft>
          <a:spcPct val="0"/>
        </a:spcAft>
        <a:defRPr sz="6400" b="1">
          <a:solidFill>
            <a:schemeClr val="tx2"/>
          </a:solidFill>
          <a:latin typeface="Times New Roman" pitchFamily="-105" charset="0"/>
        </a:defRPr>
      </a:lvl6pPr>
      <a:lvl7pPr marL="1828709" algn="l" rtl="0" eaLnBrk="1" fontAlgn="base" hangingPunct="1">
        <a:spcBef>
          <a:spcPct val="0"/>
        </a:spcBef>
        <a:spcAft>
          <a:spcPct val="0"/>
        </a:spcAft>
        <a:defRPr sz="6400" b="1">
          <a:solidFill>
            <a:schemeClr val="tx2"/>
          </a:solidFill>
          <a:latin typeface="Times New Roman" pitchFamily="-105" charset="0"/>
        </a:defRPr>
      </a:lvl7pPr>
      <a:lvl8pPr marL="2743063" algn="l" rtl="0" eaLnBrk="1" fontAlgn="base" hangingPunct="1">
        <a:spcBef>
          <a:spcPct val="0"/>
        </a:spcBef>
        <a:spcAft>
          <a:spcPct val="0"/>
        </a:spcAft>
        <a:defRPr sz="6400" b="1">
          <a:solidFill>
            <a:schemeClr val="tx2"/>
          </a:solidFill>
          <a:latin typeface="Times New Roman" pitchFamily="-105" charset="0"/>
        </a:defRPr>
      </a:lvl8pPr>
      <a:lvl9pPr marL="3657417" algn="l" rtl="0" eaLnBrk="1" fontAlgn="base" hangingPunct="1">
        <a:spcBef>
          <a:spcPct val="0"/>
        </a:spcBef>
        <a:spcAft>
          <a:spcPct val="0"/>
        </a:spcAft>
        <a:defRPr sz="6400" b="1">
          <a:solidFill>
            <a:schemeClr val="tx2"/>
          </a:solidFill>
          <a:latin typeface="Times New Roman" pitchFamily="-105" charset="0"/>
        </a:defRPr>
      </a:lvl9pPr>
    </p:titleStyle>
    <p:bodyStyle>
      <a:lvl1pPr marL="0" marR="0" indent="0" algn="l" defTabSz="1828709" rtl="0" eaLnBrk="1" fontAlgn="base" latinLnBrk="0" hangingPunct="1">
        <a:lnSpc>
          <a:spcPct val="100000"/>
        </a:lnSpc>
        <a:spcBef>
          <a:spcPts val="1200"/>
        </a:spcBef>
        <a:spcAft>
          <a:spcPts val="1200"/>
        </a:spcAft>
        <a:buClr>
          <a:srgbClr val="D22D7D"/>
        </a:buClr>
        <a:buSzTx/>
        <a:buFont typeface="Wingdings" pitchFamily="2" charset="2"/>
        <a:buNone/>
        <a:tabLst/>
        <a:defRPr sz="3200" b="1">
          <a:solidFill>
            <a:srgbClr val="6B2B7B"/>
          </a:solidFill>
          <a:latin typeface="+mn-lt"/>
          <a:ea typeface="+mn-ea"/>
          <a:cs typeface="Arial"/>
        </a:defRPr>
      </a:lvl1pPr>
      <a:lvl2pPr marL="360000" marR="0" indent="-360000" algn="l" defTabSz="1828709" rtl="0" eaLnBrk="1" fontAlgn="base" latinLnBrk="0" hangingPunct="1">
        <a:lnSpc>
          <a:spcPct val="100000"/>
        </a:lnSpc>
        <a:spcBef>
          <a:spcPts val="1200"/>
        </a:spcBef>
        <a:spcAft>
          <a:spcPts val="1200"/>
        </a:spcAft>
        <a:buClr>
          <a:srgbClr val="6B2B7B"/>
        </a:buClr>
        <a:buSzTx/>
        <a:buFont typeface="Arial" panose="020B0604020202020204" pitchFamily="34" charset="0"/>
        <a:buChar char="•"/>
        <a:tabLst/>
        <a:defRPr sz="3200" b="0">
          <a:solidFill>
            <a:schemeClr val="tx1">
              <a:lumMod val="75000"/>
              <a:lumOff val="25000"/>
            </a:schemeClr>
          </a:solidFill>
          <a:latin typeface="+mn-lt"/>
          <a:ea typeface="+mn-ea"/>
          <a:cs typeface="Arial"/>
        </a:defRPr>
      </a:lvl2pPr>
      <a:lvl3pPr marL="1069923" marR="0" indent="-539723" algn="l" defTabSz="1828709" rtl="0" eaLnBrk="1" fontAlgn="base" latinLnBrk="0" hangingPunct="1">
        <a:lnSpc>
          <a:spcPct val="100000"/>
        </a:lnSpc>
        <a:spcBef>
          <a:spcPts val="1200"/>
        </a:spcBef>
        <a:spcAft>
          <a:spcPts val="1200"/>
        </a:spcAft>
        <a:buClr>
          <a:schemeClr val="accent5"/>
        </a:buClr>
        <a:buSzTx/>
        <a:buFont typeface="Times New Roman" pitchFamily="18" charset="0"/>
        <a:buChar char="-"/>
        <a:tabLst/>
        <a:defRPr sz="3200">
          <a:solidFill>
            <a:schemeClr val="tx1">
              <a:lumMod val="75000"/>
              <a:lumOff val="25000"/>
            </a:schemeClr>
          </a:solidFill>
          <a:latin typeface="+mn-lt"/>
          <a:ea typeface="+mn-ea"/>
          <a:cs typeface="Arial"/>
        </a:defRPr>
      </a:lvl3pPr>
      <a:lvl4pPr marL="1069923" marR="0" indent="-539723" algn="l" defTabSz="1828709" rtl="0" eaLnBrk="1" fontAlgn="base" latinLnBrk="0" hangingPunct="1">
        <a:lnSpc>
          <a:spcPct val="100000"/>
        </a:lnSpc>
        <a:spcBef>
          <a:spcPts val="1200"/>
        </a:spcBef>
        <a:spcAft>
          <a:spcPts val="1200"/>
        </a:spcAft>
        <a:buClr>
          <a:schemeClr val="accent5"/>
        </a:buClr>
        <a:buSzTx/>
        <a:buFont typeface="Times New Roman" pitchFamily="18" charset="0"/>
        <a:buChar char="-"/>
        <a:tabLst/>
        <a:defRPr sz="3200">
          <a:solidFill>
            <a:schemeClr val="tx1">
              <a:lumMod val="75000"/>
              <a:lumOff val="25000"/>
            </a:schemeClr>
          </a:solidFill>
          <a:latin typeface="+mn-lt"/>
          <a:ea typeface="+mn-ea"/>
          <a:cs typeface="Arial"/>
        </a:defRPr>
      </a:lvl4pPr>
      <a:lvl5pPr marL="1069923" marR="0" indent="-539723" algn="l" defTabSz="1828709" rtl="0" eaLnBrk="1" fontAlgn="base" latinLnBrk="0" hangingPunct="1">
        <a:lnSpc>
          <a:spcPct val="100000"/>
        </a:lnSpc>
        <a:spcBef>
          <a:spcPts val="1200"/>
        </a:spcBef>
        <a:spcAft>
          <a:spcPts val="1200"/>
        </a:spcAft>
        <a:buClr>
          <a:schemeClr val="accent5"/>
        </a:buClr>
        <a:buSzTx/>
        <a:buFont typeface="Times New Roman" pitchFamily="18" charset="0"/>
        <a:buChar char="-"/>
        <a:tabLst/>
        <a:defRPr sz="3200">
          <a:solidFill>
            <a:schemeClr val="tx1">
              <a:lumMod val="75000"/>
              <a:lumOff val="25000"/>
            </a:schemeClr>
          </a:solidFill>
          <a:latin typeface="+mn-lt"/>
          <a:ea typeface="+mn-ea"/>
          <a:cs typeface="Arial"/>
        </a:defRPr>
      </a:lvl5pPr>
      <a:lvl6pPr marL="1076272" indent="-546073" algn="l" rtl="0" eaLnBrk="1" fontAlgn="base" hangingPunct="1">
        <a:lnSpc>
          <a:spcPts val="4600"/>
        </a:lnSpc>
        <a:spcBef>
          <a:spcPct val="10000"/>
        </a:spcBef>
        <a:spcAft>
          <a:spcPct val="0"/>
        </a:spcAft>
        <a:buClr>
          <a:schemeClr val="accent5"/>
        </a:buClr>
        <a:buFont typeface="Lucida Grande" pitchFamily="-105" charset="0"/>
        <a:buChar char="-"/>
        <a:defRPr sz="4400">
          <a:solidFill>
            <a:srgbClr val="000000"/>
          </a:solidFill>
          <a:latin typeface="+mn-lt"/>
          <a:ea typeface="+mn-ea"/>
        </a:defRPr>
      </a:lvl6pPr>
      <a:lvl7pPr marL="1076272" indent="-546073" algn="l" rtl="0" eaLnBrk="1" fontAlgn="base" hangingPunct="1">
        <a:lnSpc>
          <a:spcPts val="4600"/>
        </a:lnSpc>
        <a:spcBef>
          <a:spcPct val="10000"/>
        </a:spcBef>
        <a:spcAft>
          <a:spcPct val="0"/>
        </a:spcAft>
        <a:buClr>
          <a:schemeClr val="accent5"/>
        </a:buClr>
        <a:buFont typeface="Lucida Grande" pitchFamily="-105" charset="0"/>
        <a:buChar char="-"/>
        <a:defRPr sz="4400">
          <a:solidFill>
            <a:srgbClr val="000000"/>
          </a:solidFill>
          <a:latin typeface="+mn-lt"/>
          <a:ea typeface="+mn-ea"/>
        </a:defRPr>
      </a:lvl7pPr>
      <a:lvl8pPr marL="1076272" indent="-546073" algn="l" rtl="0" eaLnBrk="1" fontAlgn="base" hangingPunct="1">
        <a:lnSpc>
          <a:spcPts val="4600"/>
        </a:lnSpc>
        <a:spcBef>
          <a:spcPct val="10000"/>
        </a:spcBef>
        <a:spcAft>
          <a:spcPct val="0"/>
        </a:spcAft>
        <a:buClr>
          <a:schemeClr val="accent5"/>
        </a:buClr>
        <a:buFont typeface="Lucida Grande" pitchFamily="-105" charset="0"/>
        <a:buChar char="-"/>
        <a:defRPr sz="4400">
          <a:solidFill>
            <a:srgbClr val="000000"/>
          </a:solidFill>
          <a:latin typeface="+mn-lt"/>
          <a:ea typeface="+mn-ea"/>
        </a:defRPr>
      </a:lvl8pPr>
      <a:lvl9pPr marL="1076272" indent="-546073" algn="l" rtl="0" eaLnBrk="1" fontAlgn="base" hangingPunct="1">
        <a:lnSpc>
          <a:spcPts val="4600"/>
        </a:lnSpc>
        <a:spcBef>
          <a:spcPct val="10000"/>
        </a:spcBef>
        <a:spcAft>
          <a:spcPct val="0"/>
        </a:spcAft>
        <a:buClr>
          <a:schemeClr val="accent5"/>
        </a:buClr>
        <a:buFont typeface="Lucida Grande" pitchFamily="-105" charset="0"/>
        <a:buChar char="-"/>
        <a:defRPr sz="4400">
          <a:solidFill>
            <a:srgbClr val="000000"/>
          </a:solidFill>
          <a:latin typeface="+mn-lt"/>
          <a:ea typeface="+mn-ea"/>
        </a:defRPr>
      </a:lvl9pPr>
    </p:bodyStyle>
    <p:otherStyle>
      <a:defPPr>
        <a:defRPr lang="en-US"/>
      </a:defPPr>
      <a:lvl1pPr marL="0" algn="l" defTabSz="914354" rtl="0" eaLnBrk="1" latinLnBrk="0" hangingPunct="1">
        <a:defRPr sz="3600" kern="1200">
          <a:solidFill>
            <a:schemeClr val="tx1"/>
          </a:solidFill>
          <a:latin typeface="+mn-lt"/>
          <a:ea typeface="+mn-ea"/>
          <a:cs typeface="+mn-cs"/>
        </a:defRPr>
      </a:lvl1pPr>
      <a:lvl2pPr marL="914354" algn="l" defTabSz="914354" rtl="0" eaLnBrk="1" latinLnBrk="0" hangingPunct="1">
        <a:defRPr sz="3600" kern="1200">
          <a:solidFill>
            <a:schemeClr val="tx1"/>
          </a:solidFill>
          <a:latin typeface="+mn-lt"/>
          <a:ea typeface="+mn-ea"/>
          <a:cs typeface="+mn-cs"/>
        </a:defRPr>
      </a:lvl2pPr>
      <a:lvl3pPr marL="1828709" algn="l" defTabSz="914354" rtl="0" eaLnBrk="1" latinLnBrk="0" hangingPunct="1">
        <a:defRPr sz="3600" kern="1200">
          <a:solidFill>
            <a:schemeClr val="tx1"/>
          </a:solidFill>
          <a:latin typeface="+mn-lt"/>
          <a:ea typeface="+mn-ea"/>
          <a:cs typeface="+mn-cs"/>
        </a:defRPr>
      </a:lvl3pPr>
      <a:lvl4pPr marL="2743063" algn="l" defTabSz="914354" rtl="0" eaLnBrk="1" latinLnBrk="0" hangingPunct="1">
        <a:defRPr sz="3600" kern="1200">
          <a:solidFill>
            <a:schemeClr val="tx1"/>
          </a:solidFill>
          <a:latin typeface="+mn-lt"/>
          <a:ea typeface="+mn-ea"/>
          <a:cs typeface="+mn-cs"/>
        </a:defRPr>
      </a:lvl4pPr>
      <a:lvl5pPr marL="3657417" algn="l" defTabSz="914354" rtl="0" eaLnBrk="1" latinLnBrk="0" hangingPunct="1">
        <a:defRPr sz="3600" kern="1200">
          <a:solidFill>
            <a:schemeClr val="tx1"/>
          </a:solidFill>
          <a:latin typeface="+mn-lt"/>
          <a:ea typeface="+mn-ea"/>
          <a:cs typeface="+mn-cs"/>
        </a:defRPr>
      </a:lvl5pPr>
      <a:lvl6pPr marL="4571771" algn="l" defTabSz="914354" rtl="0" eaLnBrk="1" latinLnBrk="0" hangingPunct="1">
        <a:defRPr sz="3600" kern="1200">
          <a:solidFill>
            <a:schemeClr val="tx1"/>
          </a:solidFill>
          <a:latin typeface="+mn-lt"/>
          <a:ea typeface="+mn-ea"/>
          <a:cs typeface="+mn-cs"/>
        </a:defRPr>
      </a:lvl6pPr>
      <a:lvl7pPr marL="5486126" algn="l" defTabSz="914354" rtl="0" eaLnBrk="1" latinLnBrk="0" hangingPunct="1">
        <a:defRPr sz="3600" kern="1200">
          <a:solidFill>
            <a:schemeClr val="tx1"/>
          </a:solidFill>
          <a:latin typeface="+mn-lt"/>
          <a:ea typeface="+mn-ea"/>
          <a:cs typeface="+mn-cs"/>
        </a:defRPr>
      </a:lvl7pPr>
      <a:lvl8pPr marL="6400480" algn="l" defTabSz="914354" rtl="0" eaLnBrk="1" latinLnBrk="0" hangingPunct="1">
        <a:defRPr sz="3600" kern="1200">
          <a:solidFill>
            <a:schemeClr val="tx1"/>
          </a:solidFill>
          <a:latin typeface="+mn-lt"/>
          <a:ea typeface="+mn-ea"/>
          <a:cs typeface="+mn-cs"/>
        </a:defRPr>
      </a:lvl8pPr>
      <a:lvl9pPr marL="7314834" algn="l" defTabSz="914354" rtl="0" eaLnBrk="1" latinLnBrk="0" hangingPunct="1">
        <a:defRPr sz="36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guide id="3" pos="7423">
          <p15:clr>
            <a:srgbClr val="F26B43"/>
          </p15:clr>
        </p15:guide>
        <p15:guide id="4" orient="horz" pos="4055">
          <p15:clr>
            <a:srgbClr val="F26B43"/>
          </p15:clr>
        </p15:guide>
        <p15:guide id="5" pos="257">
          <p15:clr>
            <a:srgbClr val="F26B43"/>
          </p15:clr>
        </p15:guide>
        <p15:guide id="6" orient="horz" pos="267">
          <p15:clr>
            <a:srgbClr val="F26B43"/>
          </p15:clr>
        </p15:guide>
        <p15:guide id="7" orient="horz" pos="98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175B2FC-E2A8-4C9F-ACFE-451F1068C3AB}"/>
              </a:ext>
            </a:extLst>
          </p:cNvPr>
          <p:cNvSpPr/>
          <p:nvPr/>
        </p:nvSpPr>
        <p:spPr>
          <a:xfrm>
            <a:off x="778933" y="3002741"/>
            <a:ext cx="13419058" cy="1200329"/>
          </a:xfrm>
          <a:prstGeom prst="rect">
            <a:avLst/>
          </a:prstGeom>
        </p:spPr>
        <p:txBody>
          <a:bodyPr wrap="none">
            <a:spAutoFit/>
          </a:bodyPr>
          <a:lstStyle/>
          <a:p>
            <a:r>
              <a:rPr lang="en-GB" sz="7200" dirty="0">
                <a:solidFill>
                  <a:schemeClr val="tx1">
                    <a:lumMod val="75000"/>
                    <a:lumOff val="25000"/>
                  </a:schemeClr>
                </a:solidFill>
                <a:latin typeface="Arial" panose="020B0604020202020204" pitchFamily="34" charset="0"/>
                <a:cs typeface="Arial" panose="020B0604020202020204" pitchFamily="34" charset="0"/>
              </a:rPr>
              <a:t>CAM Key Stakeholder Briefing </a:t>
            </a:r>
          </a:p>
        </p:txBody>
      </p:sp>
      <p:sp>
        <p:nvSpPr>
          <p:cNvPr id="6" name="Rectangle 5">
            <a:extLst>
              <a:ext uri="{FF2B5EF4-FFF2-40B4-BE49-F238E27FC236}">
                <a16:creationId xmlns:a16="http://schemas.microsoft.com/office/drawing/2014/main" xmlns="" id="{AAEE715D-ECCD-4BF4-9980-6281E528C34C}"/>
              </a:ext>
            </a:extLst>
          </p:cNvPr>
          <p:cNvSpPr/>
          <p:nvPr/>
        </p:nvSpPr>
        <p:spPr>
          <a:xfrm>
            <a:off x="778933" y="4355470"/>
            <a:ext cx="2895344" cy="707886"/>
          </a:xfrm>
          <a:prstGeom prst="rect">
            <a:avLst/>
          </a:prstGeom>
        </p:spPr>
        <p:txBody>
          <a:bodyPr wrap="none">
            <a:spAutoFit/>
          </a:bodyPr>
          <a:lstStyle/>
          <a:p>
            <a:r>
              <a:rPr lang="en-GB" sz="4000" dirty="0" smtClean="0">
                <a:solidFill>
                  <a:schemeClr val="tx1">
                    <a:lumMod val="75000"/>
                    <a:lumOff val="25000"/>
                  </a:schemeClr>
                </a:solidFill>
                <a:latin typeface="Arial" panose="020B0604020202020204" pitchFamily="34" charset="0"/>
                <a:cs typeface="Arial" panose="020B0604020202020204" pitchFamily="34" charset="0"/>
              </a:rPr>
              <a:t>March </a:t>
            </a:r>
            <a:r>
              <a:rPr lang="en-GB" sz="4000" dirty="0">
                <a:solidFill>
                  <a:schemeClr val="tx1">
                    <a:lumMod val="75000"/>
                    <a:lumOff val="25000"/>
                  </a:schemeClr>
                </a:solidFill>
                <a:latin typeface="Arial" panose="020B0604020202020204" pitchFamily="34" charset="0"/>
                <a:cs typeface="Arial" panose="020B0604020202020204" pitchFamily="34" charset="0"/>
              </a:rPr>
              <a:t>2020</a:t>
            </a:r>
          </a:p>
        </p:txBody>
      </p:sp>
    </p:spTree>
    <p:extLst>
      <p:ext uri="{BB962C8B-B14F-4D97-AF65-F5344CB8AC3E}">
        <p14:creationId xmlns:p14="http://schemas.microsoft.com/office/powerpoint/2010/main" val="182196135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54CF785-F098-4769-9033-1154DF15AA6C}"/>
              </a:ext>
            </a:extLst>
          </p:cNvPr>
          <p:cNvSpPr>
            <a:spLocks noGrp="1"/>
          </p:cNvSpPr>
          <p:nvPr>
            <p:ph type="title"/>
          </p:nvPr>
        </p:nvSpPr>
        <p:spPr/>
        <p:txBody>
          <a:bodyPr>
            <a:normAutofit/>
          </a:bodyPr>
          <a:lstStyle/>
          <a:p>
            <a:r>
              <a:rPr lang="en-GB"/>
              <a:t>CAM Public Consultation – Route Alignment (Option A) </a:t>
            </a:r>
          </a:p>
        </p:txBody>
      </p:sp>
      <p:sp>
        <p:nvSpPr>
          <p:cNvPr id="7" name="object 8">
            <a:extLst>
              <a:ext uri="{FF2B5EF4-FFF2-40B4-BE49-F238E27FC236}">
                <a16:creationId xmlns:a16="http://schemas.microsoft.com/office/drawing/2014/main" xmlns="" id="{53C935B9-C0CE-4F1C-A545-1A576214B4DC}"/>
              </a:ext>
            </a:extLst>
          </p:cNvPr>
          <p:cNvSpPr/>
          <p:nvPr/>
        </p:nvSpPr>
        <p:spPr>
          <a:xfrm>
            <a:off x="815922" y="2825552"/>
            <a:ext cx="8278939" cy="10413486"/>
          </a:xfrm>
          <a:prstGeom prst="rect">
            <a:avLst/>
          </a:prstGeom>
          <a:blipFill>
            <a:blip r:embed="rId2" cstate="print"/>
            <a:stretch>
              <a:fillRect/>
            </a:stretch>
          </a:blipFill>
          <a:ln>
            <a:solidFill>
              <a:schemeClr val="accent2"/>
            </a:solidFill>
          </a:ln>
        </p:spPr>
        <p:txBody>
          <a:bodyPr wrap="square" lIns="0" tIns="0" rIns="0" bIns="0" rtlCol="0"/>
          <a:lstStyle/>
          <a:p>
            <a:endParaRPr/>
          </a:p>
        </p:txBody>
      </p:sp>
      <p:graphicFrame>
        <p:nvGraphicFramePr>
          <p:cNvPr id="8" name="object 16">
            <a:extLst>
              <a:ext uri="{FF2B5EF4-FFF2-40B4-BE49-F238E27FC236}">
                <a16:creationId xmlns:a16="http://schemas.microsoft.com/office/drawing/2014/main" xmlns="" id="{B95F4F81-1588-41BE-A6C8-CA3EF817E15A}"/>
              </a:ext>
            </a:extLst>
          </p:cNvPr>
          <p:cNvGraphicFramePr>
            <a:graphicFrameLocks noGrp="1"/>
          </p:cNvGraphicFramePr>
          <p:nvPr>
            <p:extLst>
              <p:ext uri="{D42A27DB-BD31-4B8C-83A1-F6EECF244321}">
                <p14:modId xmlns:p14="http://schemas.microsoft.com/office/powerpoint/2010/main" val="1211268826"/>
              </p:ext>
            </p:extLst>
          </p:nvPr>
        </p:nvGraphicFramePr>
        <p:xfrm>
          <a:off x="9814942" y="3617641"/>
          <a:ext cx="14040000" cy="6599655"/>
        </p:xfrm>
        <a:graphic>
          <a:graphicData uri="http://schemas.openxmlformats.org/drawingml/2006/table">
            <a:tbl>
              <a:tblPr firstRow="1" bandRow="1">
                <a:tableStyleId>{2D5ABB26-0587-4C30-8999-92F81FD0307C}</a:tableStyleId>
              </a:tblPr>
              <a:tblGrid>
                <a:gridCol w="7020000">
                  <a:extLst>
                    <a:ext uri="{9D8B030D-6E8A-4147-A177-3AD203B41FA5}">
                      <a16:colId xmlns:a16="http://schemas.microsoft.com/office/drawing/2014/main" xmlns="" val="20000"/>
                    </a:ext>
                  </a:extLst>
                </a:gridCol>
                <a:gridCol w="7020000">
                  <a:extLst>
                    <a:ext uri="{9D8B030D-6E8A-4147-A177-3AD203B41FA5}">
                      <a16:colId xmlns:a16="http://schemas.microsoft.com/office/drawing/2014/main" xmlns="" val="20001"/>
                    </a:ext>
                  </a:extLst>
                </a:gridCol>
              </a:tblGrid>
              <a:tr h="390003">
                <a:tc>
                  <a:txBody>
                    <a:bodyPr/>
                    <a:lstStyle/>
                    <a:p>
                      <a:pPr marL="89535">
                        <a:lnSpc>
                          <a:spcPct val="100000"/>
                        </a:lnSpc>
                        <a:spcBef>
                          <a:spcPts val="565"/>
                        </a:spcBef>
                      </a:pPr>
                      <a:r>
                        <a:rPr sz="2800" b="1" spc="20" dirty="0">
                          <a:solidFill>
                            <a:srgbClr val="FFFFFF"/>
                          </a:solidFill>
                          <a:latin typeface="+mn-lt"/>
                          <a:cs typeface="Arial" panose="020B0604020202020204" pitchFamily="34" charset="0"/>
                        </a:rPr>
                        <a:t>Benefits</a:t>
                      </a:r>
                      <a:endParaRPr sz="2800">
                        <a:latin typeface="+mn-lt"/>
                        <a:cs typeface="Arial" panose="020B0604020202020204" pitchFamily="34" charset="0"/>
                      </a:endParaRPr>
                    </a:p>
                  </a:txBody>
                  <a:tcPr marL="144000" marR="36000" marT="144000" marB="180000">
                    <a:solidFill>
                      <a:srgbClr val="6B2B7B"/>
                    </a:solidFill>
                  </a:tcPr>
                </a:tc>
                <a:tc>
                  <a:txBody>
                    <a:bodyPr/>
                    <a:lstStyle/>
                    <a:p>
                      <a:pPr marL="89535">
                        <a:lnSpc>
                          <a:spcPct val="100000"/>
                        </a:lnSpc>
                        <a:spcBef>
                          <a:spcPts val="565"/>
                        </a:spcBef>
                      </a:pPr>
                      <a:r>
                        <a:rPr sz="2800" b="1" spc="-10" dirty="0">
                          <a:solidFill>
                            <a:srgbClr val="FFFFFF"/>
                          </a:solidFill>
                          <a:latin typeface="+mn-lt"/>
                          <a:cs typeface="Arial" panose="020B0604020202020204" pitchFamily="34" charset="0"/>
                        </a:rPr>
                        <a:t>Drawbacks</a:t>
                      </a:r>
                      <a:endParaRPr sz="2800">
                        <a:latin typeface="+mn-lt"/>
                        <a:cs typeface="Arial" panose="020B0604020202020204" pitchFamily="34" charset="0"/>
                      </a:endParaRPr>
                    </a:p>
                  </a:txBody>
                  <a:tcPr marL="144000" marR="36000" marT="144000" marB="180000">
                    <a:solidFill>
                      <a:srgbClr val="54A9CD"/>
                    </a:solidFill>
                  </a:tcPr>
                </a:tc>
                <a:extLst>
                  <a:ext uri="{0D108BD9-81ED-4DB2-BD59-A6C34878D82A}">
                    <a16:rowId xmlns:a16="http://schemas.microsoft.com/office/drawing/2014/main" xmlns="" val="10000"/>
                  </a:ext>
                </a:extLst>
              </a:tr>
              <a:tr h="1074977">
                <a:tc>
                  <a:txBody>
                    <a:bodyPr/>
                    <a:lstStyle/>
                    <a:p>
                      <a:pPr marL="324000" marR="259079" indent="-324000" algn="l">
                        <a:lnSpc>
                          <a:spcPct val="103899"/>
                        </a:lnSpc>
                        <a:spcBef>
                          <a:spcPts val="520"/>
                        </a:spcBef>
                      </a:pPr>
                      <a:r>
                        <a:rPr sz="2800" b="1" spc="20">
                          <a:solidFill>
                            <a:srgbClr val="6B2B7B"/>
                          </a:solidFill>
                          <a:latin typeface="+mn-lt"/>
                          <a:cs typeface="Arial" panose="020B0604020202020204" pitchFamily="34" charset="0"/>
                        </a:rPr>
                        <a:t>+</a:t>
                      </a:r>
                      <a:r>
                        <a:rPr lang="en-GB" sz="2800" b="1" spc="20">
                          <a:solidFill>
                            <a:srgbClr val="6B2B7B"/>
                          </a:solidFill>
                          <a:latin typeface="+mn-lt"/>
                          <a:cs typeface="Arial" panose="020B0604020202020204" pitchFamily="34" charset="0"/>
                        </a:rPr>
                        <a:t>	</a:t>
                      </a:r>
                      <a:r>
                        <a:rPr sz="2800" spc="-5">
                          <a:solidFill>
                            <a:srgbClr val="231F20"/>
                          </a:solidFill>
                          <a:latin typeface="+mn-lt"/>
                          <a:cs typeface="Arial" panose="020B0604020202020204" pitchFamily="34" charset="0"/>
                        </a:rPr>
                        <a:t>More </a:t>
                      </a:r>
                      <a:r>
                        <a:rPr sz="2800" spc="-15" dirty="0">
                          <a:solidFill>
                            <a:srgbClr val="231F20"/>
                          </a:solidFill>
                          <a:latin typeface="+mn-lt"/>
                          <a:cs typeface="Arial" panose="020B0604020202020204" pitchFamily="34" charset="0"/>
                        </a:rPr>
                        <a:t>direct </a:t>
                      </a:r>
                      <a:r>
                        <a:rPr sz="2800" spc="-30" dirty="0">
                          <a:solidFill>
                            <a:srgbClr val="231F20"/>
                          </a:solidFill>
                          <a:latin typeface="+mn-lt"/>
                          <a:cs typeface="Arial" panose="020B0604020202020204" pitchFamily="34" charset="0"/>
                        </a:rPr>
                        <a:t>connections </a:t>
                      </a:r>
                      <a:r>
                        <a:rPr sz="2800" spc="-40" dirty="0">
                          <a:solidFill>
                            <a:srgbClr val="231F20"/>
                          </a:solidFill>
                          <a:latin typeface="+mn-lt"/>
                          <a:cs typeface="Arial" panose="020B0604020202020204" pitchFamily="34" charset="0"/>
                        </a:rPr>
                        <a:t>than </a:t>
                      </a:r>
                      <a:r>
                        <a:rPr sz="2800" spc="-20" dirty="0">
                          <a:solidFill>
                            <a:srgbClr val="231F20"/>
                          </a:solidFill>
                          <a:latin typeface="+mn-lt"/>
                          <a:cs typeface="Arial" panose="020B0604020202020204" pitchFamily="34" charset="0"/>
                        </a:rPr>
                        <a:t>Option </a:t>
                      </a:r>
                      <a:r>
                        <a:rPr sz="2800" spc="25" dirty="0">
                          <a:solidFill>
                            <a:srgbClr val="231F20"/>
                          </a:solidFill>
                          <a:latin typeface="+mn-lt"/>
                          <a:cs typeface="Arial" panose="020B0604020202020204" pitchFamily="34" charset="0"/>
                        </a:rPr>
                        <a:t>B, </a:t>
                      </a:r>
                      <a:r>
                        <a:rPr sz="2800" spc="-20" dirty="0">
                          <a:solidFill>
                            <a:srgbClr val="231F20"/>
                          </a:solidFill>
                          <a:latin typeface="+mn-lt"/>
                          <a:cs typeface="Arial" panose="020B0604020202020204" pitchFamily="34" charset="0"/>
                        </a:rPr>
                        <a:t>especially </a:t>
                      </a:r>
                      <a:r>
                        <a:rPr sz="2800" spc="-15">
                          <a:solidFill>
                            <a:srgbClr val="231F20"/>
                          </a:solidFill>
                          <a:latin typeface="+mn-lt"/>
                          <a:cs typeface="Arial" panose="020B0604020202020204" pitchFamily="34" charset="0"/>
                        </a:rPr>
                        <a:t>to/</a:t>
                      </a:r>
                      <a:r>
                        <a:rPr sz="2800">
                          <a:solidFill>
                            <a:srgbClr val="231F20"/>
                          </a:solidFill>
                          <a:latin typeface="+mn-lt"/>
                          <a:cs typeface="Arial" panose="020B0604020202020204" pitchFamily="34" charset="0"/>
                        </a:rPr>
                        <a:t>from </a:t>
                      </a:r>
                      <a:r>
                        <a:rPr sz="2800" spc="-25" dirty="0">
                          <a:solidFill>
                            <a:srgbClr val="231F20"/>
                          </a:solidFill>
                          <a:latin typeface="+mn-lt"/>
                          <a:cs typeface="Arial" panose="020B0604020202020204" pitchFamily="34" charset="0"/>
                        </a:rPr>
                        <a:t>the </a:t>
                      </a:r>
                      <a:r>
                        <a:rPr sz="2800" spc="-30" dirty="0">
                          <a:solidFill>
                            <a:srgbClr val="231F20"/>
                          </a:solidFill>
                          <a:latin typeface="+mn-lt"/>
                          <a:cs typeface="Arial" panose="020B0604020202020204" pitchFamily="34" charset="0"/>
                        </a:rPr>
                        <a:t>east </a:t>
                      </a:r>
                      <a:r>
                        <a:rPr sz="2800" spc="-75" dirty="0">
                          <a:solidFill>
                            <a:srgbClr val="231F20"/>
                          </a:solidFill>
                          <a:latin typeface="+mn-lt"/>
                          <a:cs typeface="Arial" panose="020B0604020202020204" pitchFamily="34" charset="0"/>
                        </a:rPr>
                        <a:t>and </a:t>
                      </a:r>
                      <a:r>
                        <a:rPr sz="2800" spc="-40" dirty="0">
                          <a:solidFill>
                            <a:srgbClr val="231F20"/>
                          </a:solidFill>
                          <a:latin typeface="+mn-lt"/>
                          <a:cs typeface="Arial" panose="020B0604020202020204" pitchFamily="34" charset="0"/>
                        </a:rPr>
                        <a:t>Cambridge </a:t>
                      </a:r>
                      <a:r>
                        <a:rPr sz="2800" spc="-15" dirty="0">
                          <a:solidFill>
                            <a:srgbClr val="231F20"/>
                          </a:solidFill>
                          <a:latin typeface="+mn-lt"/>
                          <a:cs typeface="Arial" panose="020B0604020202020204" pitchFamily="34" charset="0"/>
                        </a:rPr>
                        <a:t>railway </a:t>
                      </a:r>
                      <a:r>
                        <a:rPr sz="2800" dirty="0">
                          <a:solidFill>
                            <a:srgbClr val="231F20"/>
                          </a:solidFill>
                          <a:latin typeface="+mn-lt"/>
                          <a:cs typeface="Arial" panose="020B0604020202020204" pitchFamily="34" charset="0"/>
                        </a:rPr>
                        <a:t>station, </a:t>
                      </a:r>
                      <a:r>
                        <a:rPr sz="2800" spc="-75" dirty="0">
                          <a:solidFill>
                            <a:srgbClr val="231F20"/>
                          </a:solidFill>
                          <a:latin typeface="+mn-lt"/>
                          <a:cs typeface="Arial" panose="020B0604020202020204" pitchFamily="34" charset="0"/>
                        </a:rPr>
                        <a:t>and </a:t>
                      </a:r>
                      <a:r>
                        <a:rPr sz="2800" spc="-15">
                          <a:solidFill>
                            <a:srgbClr val="231F20"/>
                          </a:solidFill>
                          <a:latin typeface="+mn-lt"/>
                          <a:cs typeface="Arial" panose="020B0604020202020204" pitchFamily="34" charset="0"/>
                        </a:rPr>
                        <a:t>to/</a:t>
                      </a:r>
                      <a:r>
                        <a:rPr sz="2800">
                          <a:solidFill>
                            <a:srgbClr val="231F20"/>
                          </a:solidFill>
                          <a:latin typeface="+mn-lt"/>
                          <a:cs typeface="Arial" panose="020B0604020202020204" pitchFamily="34" charset="0"/>
                        </a:rPr>
                        <a:t>from </a:t>
                      </a:r>
                      <a:r>
                        <a:rPr sz="2800" spc="-25" dirty="0">
                          <a:solidFill>
                            <a:srgbClr val="231F20"/>
                          </a:solidFill>
                          <a:latin typeface="+mn-lt"/>
                          <a:cs typeface="Arial" panose="020B0604020202020204" pitchFamily="34" charset="0"/>
                        </a:rPr>
                        <a:t>the </a:t>
                      </a:r>
                      <a:r>
                        <a:rPr sz="2800" dirty="0">
                          <a:solidFill>
                            <a:srgbClr val="231F20"/>
                          </a:solidFill>
                          <a:latin typeface="+mn-lt"/>
                          <a:cs typeface="Arial" panose="020B0604020202020204" pitchFamily="34" charset="0"/>
                        </a:rPr>
                        <a:t>west </a:t>
                      </a:r>
                      <a:r>
                        <a:rPr sz="2800" spc="-75" dirty="0">
                          <a:solidFill>
                            <a:srgbClr val="231F20"/>
                          </a:solidFill>
                          <a:latin typeface="+mn-lt"/>
                          <a:cs typeface="Arial" panose="020B0604020202020204" pitchFamily="34" charset="0"/>
                        </a:rPr>
                        <a:t>and</a:t>
                      </a:r>
                      <a:r>
                        <a:rPr sz="2800" spc="-60" dirty="0">
                          <a:solidFill>
                            <a:srgbClr val="231F20"/>
                          </a:solidFill>
                          <a:latin typeface="+mn-lt"/>
                          <a:cs typeface="Arial" panose="020B0604020202020204" pitchFamily="34" charset="0"/>
                        </a:rPr>
                        <a:t> </a:t>
                      </a:r>
                      <a:r>
                        <a:rPr sz="2800" spc="-5" dirty="0">
                          <a:solidFill>
                            <a:srgbClr val="231F20"/>
                          </a:solidFill>
                          <a:latin typeface="+mn-lt"/>
                          <a:cs typeface="Arial" panose="020B0604020202020204" pitchFamily="34" charset="0"/>
                        </a:rPr>
                        <a:t>south</a:t>
                      </a:r>
                      <a:endParaRPr sz="2800">
                        <a:latin typeface="+mn-lt"/>
                        <a:cs typeface="Arial" panose="020B0604020202020204" pitchFamily="34" charset="0"/>
                      </a:endParaRPr>
                    </a:p>
                  </a:txBody>
                  <a:tcPr marL="144000" marR="36000" marT="144000" marB="180000">
                    <a:solidFill>
                      <a:srgbClr val="E7DFE9"/>
                    </a:solidFill>
                  </a:tcPr>
                </a:tc>
                <a:tc>
                  <a:txBody>
                    <a:bodyPr/>
                    <a:lstStyle/>
                    <a:p>
                      <a:pPr marL="324000" indent="-324000" algn="l">
                        <a:lnSpc>
                          <a:spcPct val="100000"/>
                        </a:lnSpc>
                        <a:spcBef>
                          <a:spcPts val="565"/>
                        </a:spcBef>
                      </a:pPr>
                      <a:r>
                        <a:rPr sz="2800" b="1" spc="145">
                          <a:solidFill>
                            <a:srgbClr val="54A9CD"/>
                          </a:solidFill>
                          <a:latin typeface="+mn-lt"/>
                          <a:cs typeface="Arial" panose="020B0604020202020204" pitchFamily="34" charset="0"/>
                        </a:rPr>
                        <a:t>–</a:t>
                      </a:r>
                      <a:r>
                        <a:rPr lang="en-GB" sz="2800" b="1" spc="145">
                          <a:solidFill>
                            <a:srgbClr val="54A9CD"/>
                          </a:solidFill>
                          <a:latin typeface="+mn-lt"/>
                          <a:cs typeface="Arial" panose="020B0604020202020204" pitchFamily="34" charset="0"/>
                        </a:rPr>
                        <a:t>	</a:t>
                      </a:r>
                      <a:r>
                        <a:rPr sz="2800" spc="-40">
                          <a:solidFill>
                            <a:srgbClr val="231F20"/>
                          </a:solidFill>
                          <a:latin typeface="+mn-lt"/>
                          <a:cs typeface="Arial" panose="020B0604020202020204" pitchFamily="34" charset="0"/>
                        </a:rPr>
                        <a:t>Combined </a:t>
                      </a:r>
                      <a:r>
                        <a:rPr sz="2800" dirty="0">
                          <a:solidFill>
                            <a:srgbClr val="231F20"/>
                          </a:solidFill>
                          <a:latin typeface="+mn-lt"/>
                          <a:cs typeface="Arial" panose="020B0604020202020204" pitchFamily="34" charset="0"/>
                        </a:rPr>
                        <a:t>tunnels </a:t>
                      </a:r>
                      <a:r>
                        <a:rPr sz="2800" spc="-40" dirty="0">
                          <a:solidFill>
                            <a:srgbClr val="231F20"/>
                          </a:solidFill>
                          <a:latin typeface="+mn-lt"/>
                          <a:cs typeface="Arial" panose="020B0604020202020204" pitchFamily="34" charset="0"/>
                        </a:rPr>
                        <a:t>could </a:t>
                      </a:r>
                      <a:r>
                        <a:rPr sz="2800" spc="-15" dirty="0">
                          <a:solidFill>
                            <a:srgbClr val="231F20"/>
                          </a:solidFill>
                          <a:latin typeface="+mn-lt"/>
                          <a:cs typeface="Arial" panose="020B0604020202020204" pitchFamily="34" charset="0"/>
                        </a:rPr>
                        <a:t>constrain</a:t>
                      </a:r>
                      <a:r>
                        <a:rPr sz="2800" spc="5" dirty="0">
                          <a:solidFill>
                            <a:srgbClr val="231F20"/>
                          </a:solidFill>
                          <a:latin typeface="+mn-lt"/>
                          <a:cs typeface="Arial" panose="020B0604020202020204" pitchFamily="34" charset="0"/>
                        </a:rPr>
                        <a:t> </a:t>
                      </a:r>
                      <a:r>
                        <a:rPr sz="2800" spc="-50" dirty="0">
                          <a:solidFill>
                            <a:srgbClr val="231F20"/>
                          </a:solidFill>
                          <a:latin typeface="+mn-lt"/>
                          <a:cs typeface="Arial" panose="020B0604020202020204" pitchFamily="34" charset="0"/>
                        </a:rPr>
                        <a:t>capacity</a:t>
                      </a:r>
                      <a:endParaRPr sz="2800">
                        <a:latin typeface="+mn-lt"/>
                        <a:cs typeface="Arial" panose="020B0604020202020204" pitchFamily="34" charset="0"/>
                      </a:endParaRPr>
                    </a:p>
                  </a:txBody>
                  <a:tcPr marL="144000" marR="36000" marT="144000" marB="180000">
                    <a:solidFill>
                      <a:srgbClr val="EBF2F7"/>
                    </a:solidFill>
                  </a:tcPr>
                </a:tc>
                <a:extLst>
                  <a:ext uri="{0D108BD9-81ED-4DB2-BD59-A6C34878D82A}">
                    <a16:rowId xmlns:a16="http://schemas.microsoft.com/office/drawing/2014/main" xmlns="" val="10001"/>
                  </a:ext>
                </a:extLst>
              </a:tr>
              <a:tr h="844420">
                <a:tc>
                  <a:txBody>
                    <a:bodyPr/>
                    <a:lstStyle/>
                    <a:p>
                      <a:pPr marL="324000" marR="311150" indent="-324000" algn="l">
                        <a:lnSpc>
                          <a:spcPct val="103899"/>
                        </a:lnSpc>
                        <a:spcBef>
                          <a:spcPts val="520"/>
                        </a:spcBef>
                      </a:pPr>
                      <a:r>
                        <a:rPr sz="2800" b="1" spc="20">
                          <a:solidFill>
                            <a:srgbClr val="6B2B7B"/>
                          </a:solidFill>
                          <a:latin typeface="+mn-lt"/>
                          <a:cs typeface="Arial" panose="020B0604020202020204" pitchFamily="34" charset="0"/>
                        </a:rPr>
                        <a:t>+</a:t>
                      </a:r>
                      <a:r>
                        <a:rPr lang="en-GB" sz="2800" b="1" spc="20">
                          <a:solidFill>
                            <a:srgbClr val="6B2B7B"/>
                          </a:solidFill>
                          <a:latin typeface="+mn-lt"/>
                          <a:cs typeface="Arial" panose="020B0604020202020204" pitchFamily="34" charset="0"/>
                        </a:rPr>
                        <a:t>	</a:t>
                      </a:r>
                      <a:r>
                        <a:rPr sz="2800" spc="5">
                          <a:solidFill>
                            <a:srgbClr val="231F20"/>
                          </a:solidFill>
                          <a:latin typeface="+mn-lt"/>
                          <a:cs typeface="Arial" panose="020B0604020202020204" pitchFamily="34" charset="0"/>
                        </a:rPr>
                        <a:t>Easier </a:t>
                      </a:r>
                      <a:r>
                        <a:rPr sz="2800" spc="-20" dirty="0">
                          <a:solidFill>
                            <a:srgbClr val="231F20"/>
                          </a:solidFill>
                          <a:latin typeface="+mn-lt"/>
                          <a:cs typeface="Arial" panose="020B0604020202020204" pitchFamily="34" charset="0"/>
                        </a:rPr>
                        <a:t>to </a:t>
                      </a:r>
                      <a:r>
                        <a:rPr sz="2800" spc="-35" dirty="0">
                          <a:solidFill>
                            <a:srgbClr val="231F20"/>
                          </a:solidFill>
                          <a:latin typeface="+mn-lt"/>
                          <a:cs typeface="Arial" panose="020B0604020202020204" pitchFamily="34" charset="0"/>
                        </a:rPr>
                        <a:t>interchange </a:t>
                      </a:r>
                      <a:r>
                        <a:rPr sz="2800" spc="-45" dirty="0">
                          <a:solidFill>
                            <a:srgbClr val="231F20"/>
                          </a:solidFill>
                          <a:latin typeface="+mn-lt"/>
                          <a:cs typeface="Arial" panose="020B0604020202020204" pitchFamily="34" charset="0"/>
                        </a:rPr>
                        <a:t>between </a:t>
                      </a:r>
                      <a:r>
                        <a:rPr sz="2800" spc="15" dirty="0">
                          <a:solidFill>
                            <a:srgbClr val="231F20"/>
                          </a:solidFill>
                          <a:latin typeface="+mn-lt"/>
                          <a:cs typeface="Arial" panose="020B0604020202020204" pitchFamily="34" charset="0"/>
                        </a:rPr>
                        <a:t>lines </a:t>
                      </a:r>
                      <a:r>
                        <a:rPr sz="2800" spc="-40" dirty="0">
                          <a:solidFill>
                            <a:srgbClr val="231F20"/>
                          </a:solidFill>
                          <a:latin typeface="+mn-lt"/>
                          <a:cs typeface="Arial" panose="020B0604020202020204" pitchFamily="34" charset="0"/>
                        </a:rPr>
                        <a:t>than </a:t>
                      </a:r>
                      <a:r>
                        <a:rPr sz="2800" spc="-20">
                          <a:solidFill>
                            <a:srgbClr val="231F20"/>
                          </a:solidFill>
                          <a:latin typeface="+mn-lt"/>
                          <a:cs typeface="Arial" panose="020B0604020202020204" pitchFamily="34" charset="0"/>
                        </a:rPr>
                        <a:t>Option </a:t>
                      </a:r>
                      <a:r>
                        <a:rPr sz="2800" spc="45">
                          <a:solidFill>
                            <a:srgbClr val="231F20"/>
                          </a:solidFill>
                          <a:latin typeface="+mn-lt"/>
                          <a:cs typeface="Arial" panose="020B0604020202020204" pitchFamily="34" charset="0"/>
                        </a:rPr>
                        <a:t>B</a:t>
                      </a:r>
                      <a:r>
                        <a:rPr lang="en-GB" sz="2800" spc="45">
                          <a:solidFill>
                            <a:srgbClr val="231F20"/>
                          </a:solidFill>
                          <a:latin typeface="+mn-lt"/>
                          <a:cs typeface="Arial" panose="020B0604020202020204" pitchFamily="34" charset="0"/>
                        </a:rPr>
                        <a:t> </a:t>
                      </a:r>
                      <a:r>
                        <a:rPr sz="2800" spc="-15">
                          <a:solidFill>
                            <a:srgbClr val="231F20"/>
                          </a:solidFill>
                          <a:latin typeface="+mn-lt"/>
                          <a:cs typeface="Arial" panose="020B0604020202020204" pitchFamily="34" charset="0"/>
                        </a:rPr>
                        <a:t>through </a:t>
                      </a:r>
                      <a:r>
                        <a:rPr sz="2800" spc="-25" dirty="0">
                          <a:solidFill>
                            <a:srgbClr val="231F20"/>
                          </a:solidFill>
                          <a:latin typeface="+mn-lt"/>
                          <a:cs typeface="Arial" panose="020B0604020202020204" pitchFamily="34" charset="0"/>
                        </a:rPr>
                        <a:t>the </a:t>
                      </a:r>
                      <a:r>
                        <a:rPr sz="2800" dirty="0">
                          <a:solidFill>
                            <a:srgbClr val="231F20"/>
                          </a:solidFill>
                          <a:latin typeface="+mn-lt"/>
                          <a:cs typeface="Arial" panose="020B0604020202020204" pitchFamily="34" charset="0"/>
                        </a:rPr>
                        <a:t>provision </a:t>
                      </a:r>
                      <a:r>
                        <a:rPr sz="2800" spc="-10" dirty="0">
                          <a:solidFill>
                            <a:srgbClr val="231F20"/>
                          </a:solidFill>
                          <a:latin typeface="+mn-lt"/>
                          <a:cs typeface="Arial" panose="020B0604020202020204" pitchFamily="34" charset="0"/>
                        </a:rPr>
                        <a:t>of </a:t>
                      </a:r>
                      <a:r>
                        <a:rPr sz="2800" dirty="0">
                          <a:solidFill>
                            <a:srgbClr val="231F20"/>
                          </a:solidFill>
                          <a:latin typeface="+mn-lt"/>
                          <a:cs typeface="Arial" panose="020B0604020202020204" pitchFamily="34" charset="0"/>
                        </a:rPr>
                        <a:t>cross-platform</a:t>
                      </a:r>
                      <a:r>
                        <a:rPr sz="2800" spc="-105" dirty="0">
                          <a:solidFill>
                            <a:srgbClr val="231F20"/>
                          </a:solidFill>
                          <a:latin typeface="+mn-lt"/>
                          <a:cs typeface="Arial" panose="020B0604020202020204" pitchFamily="34" charset="0"/>
                        </a:rPr>
                        <a:t> </a:t>
                      </a:r>
                      <a:r>
                        <a:rPr sz="2800" spc="-25" dirty="0">
                          <a:solidFill>
                            <a:srgbClr val="231F20"/>
                          </a:solidFill>
                          <a:latin typeface="+mn-lt"/>
                          <a:cs typeface="Arial" panose="020B0604020202020204" pitchFamily="34" charset="0"/>
                        </a:rPr>
                        <a:t>interchanges</a:t>
                      </a:r>
                      <a:endParaRPr sz="2800">
                        <a:latin typeface="+mn-lt"/>
                        <a:cs typeface="Arial" panose="020B0604020202020204" pitchFamily="34" charset="0"/>
                      </a:endParaRPr>
                    </a:p>
                  </a:txBody>
                  <a:tcPr marL="144000" marR="36000" marT="144000" marB="180000">
                    <a:solidFill>
                      <a:srgbClr val="C2AEC9"/>
                    </a:solidFill>
                  </a:tcPr>
                </a:tc>
                <a:tc>
                  <a:txBody>
                    <a:bodyPr/>
                    <a:lstStyle/>
                    <a:p>
                      <a:pPr marL="324000" marR="343535" indent="-324000" algn="l">
                        <a:lnSpc>
                          <a:spcPct val="103899"/>
                        </a:lnSpc>
                        <a:spcBef>
                          <a:spcPts val="520"/>
                        </a:spcBef>
                      </a:pPr>
                      <a:r>
                        <a:rPr sz="2800" b="1" spc="145">
                          <a:solidFill>
                            <a:srgbClr val="54A9CD"/>
                          </a:solidFill>
                          <a:latin typeface="+mn-lt"/>
                          <a:cs typeface="Arial" panose="020B0604020202020204" pitchFamily="34" charset="0"/>
                        </a:rPr>
                        <a:t>–</a:t>
                      </a:r>
                      <a:r>
                        <a:rPr lang="en-GB" sz="2800" b="1" spc="145">
                          <a:solidFill>
                            <a:srgbClr val="54A9CD"/>
                          </a:solidFill>
                          <a:latin typeface="+mn-lt"/>
                          <a:cs typeface="Arial" panose="020B0604020202020204" pitchFamily="34" charset="0"/>
                        </a:rPr>
                        <a:t>	</a:t>
                      </a:r>
                      <a:r>
                        <a:rPr sz="2800" spc="-15">
                          <a:solidFill>
                            <a:srgbClr val="231F20"/>
                          </a:solidFill>
                          <a:latin typeface="+mn-lt"/>
                          <a:cs typeface="Arial" panose="020B0604020202020204" pitchFamily="34" charset="0"/>
                        </a:rPr>
                        <a:t>Any </a:t>
                      </a:r>
                      <a:r>
                        <a:rPr sz="2800" spc="-30" dirty="0">
                          <a:solidFill>
                            <a:srgbClr val="231F20"/>
                          </a:solidFill>
                          <a:latin typeface="+mn-lt"/>
                          <a:cs typeface="Arial" panose="020B0604020202020204" pitchFamily="34" charset="0"/>
                        </a:rPr>
                        <a:t>operational </a:t>
                      </a:r>
                      <a:r>
                        <a:rPr sz="2800" spc="15" dirty="0">
                          <a:solidFill>
                            <a:srgbClr val="231F20"/>
                          </a:solidFill>
                          <a:latin typeface="+mn-lt"/>
                          <a:cs typeface="Arial" panose="020B0604020202020204" pitchFamily="34" charset="0"/>
                        </a:rPr>
                        <a:t>issue </a:t>
                      </a:r>
                      <a:r>
                        <a:rPr sz="2800" spc="10" dirty="0">
                          <a:solidFill>
                            <a:srgbClr val="231F20"/>
                          </a:solidFill>
                          <a:latin typeface="+mn-lt"/>
                          <a:cs typeface="Arial" panose="020B0604020202020204" pitchFamily="34" charset="0"/>
                        </a:rPr>
                        <a:t>within </a:t>
                      </a:r>
                      <a:r>
                        <a:rPr sz="2800" spc="-25" dirty="0">
                          <a:solidFill>
                            <a:srgbClr val="231F20"/>
                          </a:solidFill>
                          <a:latin typeface="+mn-lt"/>
                          <a:cs typeface="Arial" panose="020B0604020202020204" pitchFamily="34" charset="0"/>
                        </a:rPr>
                        <a:t>the central </a:t>
                      </a:r>
                      <a:r>
                        <a:rPr sz="2800" spc="-15">
                          <a:solidFill>
                            <a:srgbClr val="231F20"/>
                          </a:solidFill>
                          <a:latin typeface="+mn-lt"/>
                          <a:cs typeface="Arial" panose="020B0604020202020204" pitchFamily="34" charset="0"/>
                        </a:rPr>
                        <a:t>section </a:t>
                      </a:r>
                      <a:r>
                        <a:rPr sz="2800" spc="-60">
                          <a:solidFill>
                            <a:srgbClr val="231F20"/>
                          </a:solidFill>
                          <a:latin typeface="+mn-lt"/>
                          <a:cs typeface="Arial" panose="020B0604020202020204" pitchFamily="34" charset="0"/>
                        </a:rPr>
                        <a:t>may</a:t>
                      </a:r>
                      <a:r>
                        <a:rPr lang="en-GB" sz="2800" spc="-60">
                          <a:solidFill>
                            <a:srgbClr val="231F20"/>
                          </a:solidFill>
                          <a:latin typeface="+mn-lt"/>
                          <a:cs typeface="Arial" panose="020B0604020202020204" pitchFamily="34" charset="0"/>
                        </a:rPr>
                        <a:t> </a:t>
                      </a:r>
                      <a:r>
                        <a:rPr sz="2800" spc="-40">
                          <a:solidFill>
                            <a:srgbClr val="231F20"/>
                          </a:solidFill>
                          <a:latin typeface="+mn-lt"/>
                          <a:cs typeface="Arial" panose="020B0604020202020204" pitchFamily="34" charset="0"/>
                        </a:rPr>
                        <a:t>impact </a:t>
                      </a:r>
                      <a:r>
                        <a:rPr sz="2800" spc="-5" dirty="0">
                          <a:solidFill>
                            <a:srgbClr val="231F20"/>
                          </a:solidFill>
                          <a:latin typeface="+mn-lt"/>
                          <a:cs typeface="Arial" panose="020B0604020202020204" pitchFamily="34" charset="0"/>
                        </a:rPr>
                        <a:t>all </a:t>
                      </a:r>
                      <a:r>
                        <a:rPr sz="2800" spc="15" dirty="0">
                          <a:solidFill>
                            <a:srgbClr val="231F20"/>
                          </a:solidFill>
                          <a:latin typeface="+mn-lt"/>
                          <a:cs typeface="Arial" panose="020B0604020202020204" pitchFamily="34" charset="0"/>
                        </a:rPr>
                        <a:t>lines</a:t>
                      </a:r>
                      <a:endParaRPr sz="2800">
                        <a:latin typeface="+mn-lt"/>
                        <a:cs typeface="Arial" panose="020B0604020202020204" pitchFamily="34" charset="0"/>
                      </a:endParaRPr>
                    </a:p>
                  </a:txBody>
                  <a:tcPr marL="144000" marR="36000" marT="144000" marB="180000">
                    <a:solidFill>
                      <a:srgbClr val="CADEEC"/>
                    </a:solidFill>
                  </a:tcPr>
                </a:tc>
                <a:extLst>
                  <a:ext uri="{0D108BD9-81ED-4DB2-BD59-A6C34878D82A}">
                    <a16:rowId xmlns:a16="http://schemas.microsoft.com/office/drawing/2014/main" xmlns="" val="10002"/>
                  </a:ext>
                </a:extLst>
              </a:tr>
              <a:tr h="1074977">
                <a:tc>
                  <a:txBody>
                    <a:bodyPr/>
                    <a:lstStyle/>
                    <a:p>
                      <a:pPr marL="324000" marR="295910" indent="-324000" algn="l">
                        <a:lnSpc>
                          <a:spcPct val="103899"/>
                        </a:lnSpc>
                        <a:spcBef>
                          <a:spcPts val="520"/>
                        </a:spcBef>
                      </a:pPr>
                      <a:r>
                        <a:rPr sz="2800" b="1" spc="20">
                          <a:solidFill>
                            <a:srgbClr val="6B2B7B"/>
                          </a:solidFill>
                          <a:latin typeface="+mn-lt"/>
                          <a:cs typeface="Arial" panose="020B0604020202020204" pitchFamily="34" charset="0"/>
                        </a:rPr>
                        <a:t>+</a:t>
                      </a:r>
                      <a:r>
                        <a:rPr lang="en-GB" sz="2800" b="1" spc="20">
                          <a:solidFill>
                            <a:srgbClr val="6B2B7B"/>
                          </a:solidFill>
                          <a:latin typeface="+mn-lt"/>
                          <a:cs typeface="Arial" panose="020B0604020202020204" pitchFamily="34" charset="0"/>
                        </a:rPr>
                        <a:t>	</a:t>
                      </a:r>
                      <a:r>
                        <a:rPr sz="2800" spc="-5">
                          <a:solidFill>
                            <a:srgbClr val="231F20"/>
                          </a:solidFill>
                          <a:latin typeface="+mn-lt"/>
                          <a:cs typeface="Arial" panose="020B0604020202020204" pitchFamily="34" charset="0"/>
                        </a:rPr>
                        <a:t>Provides </a:t>
                      </a:r>
                      <a:r>
                        <a:rPr sz="2800" spc="-30" dirty="0">
                          <a:solidFill>
                            <a:srgbClr val="231F20"/>
                          </a:solidFill>
                          <a:latin typeface="+mn-lt"/>
                          <a:cs typeface="Arial" panose="020B0604020202020204" pitchFamily="34" charset="0"/>
                        </a:rPr>
                        <a:t>more </a:t>
                      </a:r>
                      <a:r>
                        <a:rPr sz="2800" spc="20" dirty="0">
                          <a:solidFill>
                            <a:srgbClr val="231F20"/>
                          </a:solidFill>
                          <a:latin typeface="+mn-lt"/>
                          <a:cs typeface="Arial" panose="020B0604020202020204" pitchFamily="34" charset="0"/>
                        </a:rPr>
                        <a:t>flexibility </a:t>
                      </a:r>
                      <a:r>
                        <a:rPr sz="2800" spc="-40" dirty="0">
                          <a:solidFill>
                            <a:srgbClr val="231F20"/>
                          </a:solidFill>
                          <a:latin typeface="+mn-lt"/>
                          <a:cs typeface="Arial" panose="020B0604020202020204" pitchFamily="34" charset="0"/>
                        </a:rPr>
                        <a:t>than </a:t>
                      </a:r>
                      <a:r>
                        <a:rPr sz="2800" spc="-20" dirty="0">
                          <a:solidFill>
                            <a:srgbClr val="231F20"/>
                          </a:solidFill>
                          <a:latin typeface="+mn-lt"/>
                          <a:cs typeface="Arial" panose="020B0604020202020204" pitchFamily="34" charset="0"/>
                        </a:rPr>
                        <a:t>Option </a:t>
                      </a:r>
                      <a:r>
                        <a:rPr sz="2800" spc="45" dirty="0">
                          <a:solidFill>
                            <a:srgbClr val="231F20"/>
                          </a:solidFill>
                          <a:latin typeface="+mn-lt"/>
                          <a:cs typeface="Arial" panose="020B0604020202020204" pitchFamily="34" charset="0"/>
                        </a:rPr>
                        <a:t>B </a:t>
                      </a:r>
                      <a:r>
                        <a:rPr sz="2800" spc="-20" dirty="0">
                          <a:solidFill>
                            <a:srgbClr val="231F20"/>
                          </a:solidFill>
                          <a:latin typeface="+mn-lt"/>
                          <a:cs typeface="Arial" panose="020B0604020202020204" pitchFamily="34" charset="0"/>
                        </a:rPr>
                        <a:t>to </a:t>
                      </a:r>
                      <a:r>
                        <a:rPr sz="2800" spc="-70">
                          <a:solidFill>
                            <a:srgbClr val="231F20"/>
                          </a:solidFill>
                          <a:latin typeface="+mn-lt"/>
                          <a:cs typeface="Arial" panose="020B0604020202020204" pitchFamily="34" charset="0"/>
                        </a:rPr>
                        <a:t>change </a:t>
                      </a:r>
                      <a:r>
                        <a:rPr sz="2800" spc="-25">
                          <a:solidFill>
                            <a:srgbClr val="231F20"/>
                          </a:solidFill>
                          <a:latin typeface="+mn-lt"/>
                          <a:cs typeface="Arial" panose="020B0604020202020204" pitchFamily="34" charset="0"/>
                        </a:rPr>
                        <a:t>the</a:t>
                      </a:r>
                      <a:r>
                        <a:rPr lang="en-GB" sz="2800" spc="-25">
                          <a:solidFill>
                            <a:srgbClr val="231F20"/>
                          </a:solidFill>
                          <a:latin typeface="+mn-lt"/>
                          <a:cs typeface="Arial" panose="020B0604020202020204" pitchFamily="34" charset="0"/>
                        </a:rPr>
                        <a:t> </a:t>
                      </a:r>
                      <a:r>
                        <a:rPr sz="2800" spc="10">
                          <a:solidFill>
                            <a:srgbClr val="231F20"/>
                          </a:solidFill>
                          <a:latin typeface="+mn-lt"/>
                          <a:cs typeface="Arial" panose="020B0604020202020204" pitchFamily="34" charset="0"/>
                        </a:rPr>
                        <a:t>distribution </a:t>
                      </a:r>
                      <a:r>
                        <a:rPr sz="2800" spc="-10" dirty="0">
                          <a:solidFill>
                            <a:srgbClr val="231F20"/>
                          </a:solidFill>
                          <a:latin typeface="+mn-lt"/>
                          <a:cs typeface="Arial" panose="020B0604020202020204" pitchFamily="34" charset="0"/>
                        </a:rPr>
                        <a:t>of </a:t>
                      </a:r>
                      <a:r>
                        <a:rPr sz="2800" spc="-20">
                          <a:solidFill>
                            <a:srgbClr val="231F20"/>
                          </a:solidFill>
                          <a:latin typeface="+mn-lt"/>
                          <a:cs typeface="Arial" panose="020B0604020202020204" pitchFamily="34" charset="0"/>
                        </a:rPr>
                        <a:t>vehicles </a:t>
                      </a:r>
                      <a:r>
                        <a:rPr sz="2800" spc="-75">
                          <a:solidFill>
                            <a:srgbClr val="231F20"/>
                          </a:solidFill>
                          <a:latin typeface="+mn-lt"/>
                          <a:cs typeface="Arial" panose="020B0604020202020204" pitchFamily="34" charset="0"/>
                        </a:rPr>
                        <a:t>and</a:t>
                      </a:r>
                      <a:r>
                        <a:rPr lang="en-GB" sz="2800" spc="-75">
                          <a:solidFill>
                            <a:srgbClr val="231F20"/>
                          </a:solidFill>
                          <a:latin typeface="+mn-lt"/>
                          <a:cs typeface="Arial" panose="020B0604020202020204" pitchFamily="34" charset="0"/>
                        </a:rPr>
                        <a:t> </a:t>
                      </a:r>
                      <a:r>
                        <a:rPr sz="2800" spc="-10">
                          <a:solidFill>
                            <a:srgbClr val="231F20"/>
                          </a:solidFill>
                          <a:latin typeface="+mn-lt"/>
                          <a:cs typeface="Arial" panose="020B0604020202020204" pitchFamily="34" charset="0"/>
                        </a:rPr>
                        <a:t>service </a:t>
                      </a:r>
                      <a:r>
                        <a:rPr sz="2800" spc="-15" dirty="0">
                          <a:solidFill>
                            <a:srgbClr val="231F20"/>
                          </a:solidFill>
                          <a:latin typeface="+mn-lt"/>
                          <a:cs typeface="Arial" panose="020B0604020202020204" pitchFamily="34" charset="0"/>
                        </a:rPr>
                        <a:t>patterns </a:t>
                      </a:r>
                      <a:r>
                        <a:rPr sz="2800" spc="-20">
                          <a:solidFill>
                            <a:srgbClr val="231F20"/>
                          </a:solidFill>
                          <a:latin typeface="+mn-lt"/>
                          <a:cs typeface="Arial" panose="020B0604020202020204" pitchFamily="34" charset="0"/>
                        </a:rPr>
                        <a:t>to </a:t>
                      </a:r>
                      <a:r>
                        <a:rPr sz="2800" spc="-55">
                          <a:solidFill>
                            <a:srgbClr val="231F20"/>
                          </a:solidFill>
                          <a:latin typeface="+mn-lt"/>
                          <a:cs typeface="Arial" panose="020B0604020202020204" pitchFamily="34" charset="0"/>
                        </a:rPr>
                        <a:t>match</a:t>
                      </a:r>
                      <a:r>
                        <a:rPr lang="en-GB" sz="2800" spc="-55">
                          <a:solidFill>
                            <a:srgbClr val="231F20"/>
                          </a:solidFill>
                          <a:latin typeface="+mn-lt"/>
                          <a:cs typeface="Arial" panose="020B0604020202020204" pitchFamily="34" charset="0"/>
                        </a:rPr>
                        <a:t> </a:t>
                      </a:r>
                      <a:r>
                        <a:rPr sz="2800" spc="-50">
                          <a:solidFill>
                            <a:srgbClr val="231F20"/>
                          </a:solidFill>
                          <a:latin typeface="+mn-lt"/>
                          <a:cs typeface="Arial" panose="020B0604020202020204" pitchFamily="34" charset="0"/>
                        </a:rPr>
                        <a:t>any </a:t>
                      </a:r>
                      <a:r>
                        <a:rPr sz="2800" spc="-50" dirty="0">
                          <a:solidFill>
                            <a:srgbClr val="231F20"/>
                          </a:solidFill>
                          <a:latin typeface="+mn-lt"/>
                          <a:cs typeface="Arial" panose="020B0604020202020204" pitchFamily="34" charset="0"/>
                        </a:rPr>
                        <a:t>changes </a:t>
                      </a:r>
                      <a:r>
                        <a:rPr sz="2800" spc="15" dirty="0">
                          <a:solidFill>
                            <a:srgbClr val="231F20"/>
                          </a:solidFill>
                          <a:latin typeface="+mn-lt"/>
                          <a:cs typeface="Arial" panose="020B0604020202020204" pitchFamily="34" charset="0"/>
                        </a:rPr>
                        <a:t>in </a:t>
                      </a:r>
                      <a:r>
                        <a:rPr sz="2800" spc="-25" dirty="0">
                          <a:solidFill>
                            <a:srgbClr val="231F20"/>
                          </a:solidFill>
                          <a:latin typeface="+mn-lt"/>
                          <a:cs typeface="Arial" panose="020B0604020202020204" pitchFamily="34" charset="0"/>
                        </a:rPr>
                        <a:t>the </a:t>
                      </a:r>
                      <a:r>
                        <a:rPr sz="2800" spc="-20" dirty="0">
                          <a:solidFill>
                            <a:srgbClr val="231F20"/>
                          </a:solidFill>
                          <a:latin typeface="+mn-lt"/>
                          <a:cs typeface="Arial" panose="020B0604020202020204" pitchFamily="34" charset="0"/>
                        </a:rPr>
                        <a:t>level </a:t>
                      </a:r>
                      <a:r>
                        <a:rPr sz="2800" spc="-10" dirty="0">
                          <a:solidFill>
                            <a:srgbClr val="231F20"/>
                          </a:solidFill>
                          <a:latin typeface="+mn-lt"/>
                          <a:cs typeface="Arial" panose="020B0604020202020204" pitchFamily="34" charset="0"/>
                        </a:rPr>
                        <a:t>of</a:t>
                      </a:r>
                      <a:r>
                        <a:rPr sz="2800" dirty="0">
                          <a:solidFill>
                            <a:srgbClr val="231F20"/>
                          </a:solidFill>
                          <a:latin typeface="+mn-lt"/>
                          <a:cs typeface="Arial" panose="020B0604020202020204" pitchFamily="34" charset="0"/>
                        </a:rPr>
                        <a:t> </a:t>
                      </a:r>
                      <a:r>
                        <a:rPr sz="2800" spc="-70" dirty="0">
                          <a:solidFill>
                            <a:srgbClr val="231F20"/>
                          </a:solidFill>
                          <a:latin typeface="+mn-lt"/>
                          <a:cs typeface="Arial" panose="020B0604020202020204" pitchFamily="34" charset="0"/>
                        </a:rPr>
                        <a:t>demand</a:t>
                      </a:r>
                      <a:endParaRPr sz="2800">
                        <a:latin typeface="+mn-lt"/>
                        <a:cs typeface="Arial" panose="020B0604020202020204" pitchFamily="34" charset="0"/>
                      </a:endParaRPr>
                    </a:p>
                  </a:txBody>
                  <a:tcPr marL="144000" marR="36000" marT="144000" marB="180000">
                    <a:solidFill>
                      <a:srgbClr val="E7DFE9"/>
                    </a:solidFill>
                  </a:tcPr>
                </a:tc>
                <a:tc>
                  <a:txBody>
                    <a:bodyPr/>
                    <a:lstStyle/>
                    <a:p>
                      <a:pPr marL="324000" indent="-324000" algn="l">
                        <a:lnSpc>
                          <a:spcPct val="100000"/>
                        </a:lnSpc>
                      </a:pPr>
                      <a:endParaRPr sz="2800">
                        <a:latin typeface="+mn-lt"/>
                        <a:cs typeface="Arial" panose="020B0604020202020204" pitchFamily="34" charset="0"/>
                      </a:endParaRPr>
                    </a:p>
                  </a:txBody>
                  <a:tcPr marL="144000" marR="36000" marT="144000" marB="180000"/>
                </a:tc>
                <a:extLst>
                  <a:ext uri="{0D108BD9-81ED-4DB2-BD59-A6C34878D82A}">
                    <a16:rowId xmlns:a16="http://schemas.microsoft.com/office/drawing/2014/main" xmlns="" val="10003"/>
                  </a:ext>
                </a:extLst>
              </a:tr>
            </a:tbl>
          </a:graphicData>
        </a:graphic>
      </p:graphicFrame>
      <p:sp>
        <p:nvSpPr>
          <p:cNvPr id="9" name="object 23">
            <a:extLst>
              <a:ext uri="{FF2B5EF4-FFF2-40B4-BE49-F238E27FC236}">
                <a16:creationId xmlns:a16="http://schemas.microsoft.com/office/drawing/2014/main" xmlns="" id="{1F25EC7C-5953-45EF-A078-C45B67E09D26}"/>
              </a:ext>
            </a:extLst>
          </p:cNvPr>
          <p:cNvSpPr txBox="1"/>
          <p:nvPr/>
        </p:nvSpPr>
        <p:spPr>
          <a:xfrm>
            <a:off x="9814942" y="2830418"/>
            <a:ext cx="13247493" cy="577722"/>
          </a:xfrm>
          <a:prstGeom prst="rect">
            <a:avLst/>
          </a:prstGeom>
        </p:spPr>
        <p:txBody>
          <a:bodyPr vert="horz" wrap="square" lIns="0" tIns="84455" rIns="0" bIns="0" rtlCol="0">
            <a:spAutoFit/>
          </a:bodyPr>
          <a:lstStyle/>
          <a:p>
            <a:pPr>
              <a:lnSpc>
                <a:spcPct val="100000"/>
              </a:lnSpc>
              <a:spcBef>
                <a:spcPts val="600"/>
              </a:spcBef>
            </a:pPr>
            <a:r>
              <a:rPr lang="en-GB" sz="3200" b="1" spc="-5">
                <a:solidFill>
                  <a:srgbClr val="6B2B7B"/>
                </a:solidFill>
                <a:cs typeface="Open Sans"/>
              </a:rPr>
              <a:t>Key Benefits and Drawbacks Associated with Option A</a:t>
            </a:r>
          </a:p>
        </p:txBody>
      </p:sp>
    </p:spTree>
    <p:extLst>
      <p:ext uri="{BB962C8B-B14F-4D97-AF65-F5344CB8AC3E}">
        <p14:creationId xmlns:p14="http://schemas.microsoft.com/office/powerpoint/2010/main" val="176929993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0">
            <a:extLst>
              <a:ext uri="{FF2B5EF4-FFF2-40B4-BE49-F238E27FC236}">
                <a16:creationId xmlns:a16="http://schemas.microsoft.com/office/drawing/2014/main" xmlns="" id="{2A9EE48F-3CDC-4E80-9DED-C6A48C0803D2}"/>
              </a:ext>
            </a:extLst>
          </p:cNvPr>
          <p:cNvSpPr>
            <a:spLocks noChangeAspect="1"/>
          </p:cNvSpPr>
          <p:nvPr/>
        </p:nvSpPr>
        <p:spPr>
          <a:xfrm>
            <a:off x="815922" y="2825552"/>
            <a:ext cx="8280000" cy="10430893"/>
          </a:xfrm>
          <a:prstGeom prst="rect">
            <a:avLst/>
          </a:prstGeom>
          <a:blipFill>
            <a:blip r:embed="rId2" cstate="print"/>
            <a:stretch>
              <a:fillRect/>
            </a:stretch>
          </a:blipFill>
          <a:ln>
            <a:solidFill>
              <a:schemeClr val="accent2"/>
            </a:solidFill>
          </a:ln>
        </p:spPr>
        <p:txBody>
          <a:bodyPr wrap="square" lIns="0" tIns="0" rIns="0" bIns="0" rtlCol="0"/>
          <a:lstStyle/>
          <a:p>
            <a:endParaRPr/>
          </a:p>
        </p:txBody>
      </p:sp>
      <p:sp>
        <p:nvSpPr>
          <p:cNvPr id="2" name="Title 1">
            <a:extLst>
              <a:ext uri="{FF2B5EF4-FFF2-40B4-BE49-F238E27FC236}">
                <a16:creationId xmlns:a16="http://schemas.microsoft.com/office/drawing/2014/main" xmlns="" id="{6F4E3DEB-57E5-4795-B84A-23855B1846E4}"/>
              </a:ext>
            </a:extLst>
          </p:cNvPr>
          <p:cNvSpPr>
            <a:spLocks noGrp="1"/>
          </p:cNvSpPr>
          <p:nvPr>
            <p:ph type="title"/>
          </p:nvPr>
        </p:nvSpPr>
        <p:spPr/>
        <p:txBody>
          <a:bodyPr/>
          <a:lstStyle/>
          <a:p>
            <a:r>
              <a:rPr lang="en-GB"/>
              <a:t>CAM Public Consultation – Route Alignment (Option B) </a:t>
            </a:r>
          </a:p>
        </p:txBody>
      </p:sp>
      <p:graphicFrame>
        <p:nvGraphicFramePr>
          <p:cNvPr id="5" name="object 16">
            <a:extLst>
              <a:ext uri="{FF2B5EF4-FFF2-40B4-BE49-F238E27FC236}">
                <a16:creationId xmlns:a16="http://schemas.microsoft.com/office/drawing/2014/main" xmlns="" id="{96D711C9-FBF0-4040-AC9E-B4732243D515}"/>
              </a:ext>
            </a:extLst>
          </p:cNvPr>
          <p:cNvGraphicFramePr>
            <a:graphicFrameLocks noGrp="1"/>
          </p:cNvGraphicFramePr>
          <p:nvPr>
            <p:extLst>
              <p:ext uri="{D42A27DB-BD31-4B8C-83A1-F6EECF244321}">
                <p14:modId xmlns:p14="http://schemas.microsoft.com/office/powerpoint/2010/main" val="634836998"/>
              </p:ext>
            </p:extLst>
          </p:nvPr>
        </p:nvGraphicFramePr>
        <p:xfrm>
          <a:off x="9814943" y="3617640"/>
          <a:ext cx="14040000" cy="5563199"/>
        </p:xfrm>
        <a:graphic>
          <a:graphicData uri="http://schemas.openxmlformats.org/drawingml/2006/table">
            <a:tbl>
              <a:tblPr firstRow="1" bandRow="1">
                <a:tableStyleId>{2D5ABB26-0587-4C30-8999-92F81FD0307C}</a:tableStyleId>
              </a:tblPr>
              <a:tblGrid>
                <a:gridCol w="7020000">
                  <a:extLst>
                    <a:ext uri="{9D8B030D-6E8A-4147-A177-3AD203B41FA5}">
                      <a16:colId xmlns:a16="http://schemas.microsoft.com/office/drawing/2014/main" xmlns="" val="20000"/>
                    </a:ext>
                  </a:extLst>
                </a:gridCol>
                <a:gridCol w="7020000">
                  <a:extLst>
                    <a:ext uri="{9D8B030D-6E8A-4147-A177-3AD203B41FA5}">
                      <a16:colId xmlns:a16="http://schemas.microsoft.com/office/drawing/2014/main" xmlns="" val="20001"/>
                    </a:ext>
                  </a:extLst>
                </a:gridCol>
              </a:tblGrid>
              <a:tr h="0">
                <a:tc>
                  <a:txBody>
                    <a:bodyPr/>
                    <a:lstStyle/>
                    <a:p>
                      <a:pPr marL="89535">
                        <a:lnSpc>
                          <a:spcPct val="100000"/>
                        </a:lnSpc>
                        <a:spcBef>
                          <a:spcPts val="565"/>
                        </a:spcBef>
                      </a:pPr>
                      <a:r>
                        <a:rPr sz="2800" b="1" spc="20" dirty="0">
                          <a:solidFill>
                            <a:srgbClr val="FFFFFF"/>
                          </a:solidFill>
                          <a:latin typeface="+mn-lt"/>
                          <a:cs typeface="Arial" panose="020B0604020202020204" pitchFamily="34" charset="0"/>
                        </a:rPr>
                        <a:t>Benefits</a:t>
                      </a:r>
                      <a:endParaRPr sz="2800">
                        <a:latin typeface="+mn-lt"/>
                        <a:cs typeface="Arial" panose="020B0604020202020204" pitchFamily="34" charset="0"/>
                      </a:endParaRPr>
                    </a:p>
                  </a:txBody>
                  <a:tcPr marL="144000" marR="36000" marT="144000" marB="180000">
                    <a:solidFill>
                      <a:srgbClr val="6B2B7B"/>
                    </a:solidFill>
                  </a:tcPr>
                </a:tc>
                <a:tc>
                  <a:txBody>
                    <a:bodyPr/>
                    <a:lstStyle/>
                    <a:p>
                      <a:pPr marL="89535">
                        <a:lnSpc>
                          <a:spcPct val="100000"/>
                        </a:lnSpc>
                        <a:spcBef>
                          <a:spcPts val="565"/>
                        </a:spcBef>
                      </a:pPr>
                      <a:r>
                        <a:rPr sz="2800" b="1" spc="-10" dirty="0">
                          <a:solidFill>
                            <a:srgbClr val="FFFFFF"/>
                          </a:solidFill>
                          <a:latin typeface="+mn-lt"/>
                          <a:cs typeface="Arial" panose="020B0604020202020204" pitchFamily="34" charset="0"/>
                        </a:rPr>
                        <a:t>Drawbacks</a:t>
                      </a:r>
                      <a:endParaRPr sz="2800">
                        <a:latin typeface="+mn-lt"/>
                        <a:cs typeface="Arial" panose="020B0604020202020204" pitchFamily="34" charset="0"/>
                      </a:endParaRPr>
                    </a:p>
                  </a:txBody>
                  <a:tcPr marL="144000" marR="36000" marT="144000" marB="180000">
                    <a:solidFill>
                      <a:srgbClr val="54A9CD"/>
                    </a:solidFill>
                  </a:tcPr>
                </a:tc>
                <a:extLst>
                  <a:ext uri="{0D108BD9-81ED-4DB2-BD59-A6C34878D82A}">
                    <a16:rowId xmlns:a16="http://schemas.microsoft.com/office/drawing/2014/main" xmlns="" val="10000"/>
                  </a:ext>
                </a:extLst>
              </a:tr>
              <a:tr h="438840">
                <a:tc>
                  <a:txBody>
                    <a:bodyPr/>
                    <a:lstStyle/>
                    <a:p>
                      <a:pPr marL="288000" marR="349250" indent="-288000">
                        <a:lnSpc>
                          <a:spcPct val="100000"/>
                        </a:lnSpc>
                        <a:spcBef>
                          <a:spcPts val="0"/>
                        </a:spcBef>
                      </a:pPr>
                      <a:r>
                        <a:rPr sz="2800" b="1" spc="20">
                          <a:solidFill>
                            <a:srgbClr val="6B2B7B"/>
                          </a:solidFill>
                          <a:latin typeface="+mn-lt"/>
                          <a:cs typeface="Arial" panose="020B0604020202020204" pitchFamily="34" charset="0"/>
                        </a:rPr>
                        <a:t>+</a:t>
                      </a:r>
                      <a:r>
                        <a:rPr lang="en-GB" sz="2800" b="1" spc="20">
                          <a:solidFill>
                            <a:srgbClr val="6B2B7B"/>
                          </a:solidFill>
                          <a:latin typeface="+mn-lt"/>
                          <a:cs typeface="Arial" panose="020B0604020202020204" pitchFamily="34" charset="0"/>
                        </a:rPr>
                        <a:t>	</a:t>
                      </a:r>
                      <a:r>
                        <a:rPr sz="2800" spc="-5">
                          <a:solidFill>
                            <a:srgbClr val="231F20"/>
                          </a:solidFill>
                          <a:latin typeface="+mn-lt"/>
                          <a:cs typeface="Arial" panose="020B0604020202020204" pitchFamily="34" charset="0"/>
                        </a:rPr>
                        <a:t>Provides </a:t>
                      </a:r>
                      <a:r>
                        <a:rPr sz="2800" spc="-130" dirty="0">
                          <a:solidFill>
                            <a:srgbClr val="231F20"/>
                          </a:solidFill>
                          <a:latin typeface="+mn-lt"/>
                          <a:cs typeface="Arial" panose="020B0604020202020204" pitchFamily="34" charset="0"/>
                        </a:rPr>
                        <a:t>a </a:t>
                      </a:r>
                      <a:r>
                        <a:rPr sz="2800" spc="10" dirty="0">
                          <a:solidFill>
                            <a:srgbClr val="231F20"/>
                          </a:solidFill>
                          <a:latin typeface="+mn-lt"/>
                          <a:cs typeface="Arial" panose="020B0604020202020204" pitchFamily="34" charset="0"/>
                        </a:rPr>
                        <a:t>simpler </a:t>
                      </a:r>
                      <a:r>
                        <a:rPr sz="2800" dirty="0">
                          <a:solidFill>
                            <a:srgbClr val="231F20"/>
                          </a:solidFill>
                          <a:latin typeface="+mn-lt"/>
                          <a:cs typeface="Arial" panose="020B0604020202020204" pitchFamily="34" charset="0"/>
                        </a:rPr>
                        <a:t>services </a:t>
                      </a:r>
                      <a:r>
                        <a:rPr sz="2800" spc="-25" dirty="0">
                          <a:solidFill>
                            <a:srgbClr val="231F20"/>
                          </a:solidFill>
                          <a:latin typeface="+mn-lt"/>
                          <a:cs typeface="Arial" panose="020B0604020202020204" pitchFamily="34" charset="0"/>
                        </a:rPr>
                        <a:t>pattern where </a:t>
                      </a:r>
                      <a:r>
                        <a:rPr sz="2800" spc="15">
                          <a:solidFill>
                            <a:srgbClr val="231F20"/>
                          </a:solidFill>
                          <a:latin typeface="+mn-lt"/>
                          <a:cs typeface="Arial" panose="020B0604020202020204" pitchFamily="34" charset="0"/>
                        </a:rPr>
                        <a:t>lines </a:t>
                      </a:r>
                      <a:r>
                        <a:rPr sz="2800" spc="-70">
                          <a:solidFill>
                            <a:srgbClr val="231F20"/>
                          </a:solidFill>
                          <a:latin typeface="+mn-lt"/>
                          <a:cs typeface="Arial" panose="020B0604020202020204" pitchFamily="34" charset="0"/>
                        </a:rPr>
                        <a:t>have</a:t>
                      </a:r>
                      <a:r>
                        <a:rPr lang="en-GB" sz="2800" spc="-70">
                          <a:solidFill>
                            <a:srgbClr val="231F20"/>
                          </a:solidFill>
                          <a:latin typeface="+mn-lt"/>
                          <a:cs typeface="Arial" panose="020B0604020202020204" pitchFamily="34" charset="0"/>
                        </a:rPr>
                        <a:t> </a:t>
                      </a:r>
                      <a:r>
                        <a:rPr sz="2800" spc="-60">
                          <a:solidFill>
                            <a:srgbClr val="231F20"/>
                          </a:solidFill>
                          <a:latin typeface="+mn-lt"/>
                          <a:cs typeface="Arial" panose="020B0604020202020204" pitchFamily="34" charset="0"/>
                        </a:rPr>
                        <a:t>dedicated</a:t>
                      </a:r>
                      <a:r>
                        <a:rPr sz="2800" spc="-25">
                          <a:solidFill>
                            <a:srgbClr val="231F20"/>
                          </a:solidFill>
                          <a:latin typeface="+mn-lt"/>
                          <a:cs typeface="Arial" panose="020B0604020202020204" pitchFamily="34" charset="0"/>
                        </a:rPr>
                        <a:t> </a:t>
                      </a:r>
                      <a:r>
                        <a:rPr sz="2800" spc="-5" dirty="0">
                          <a:solidFill>
                            <a:srgbClr val="231F20"/>
                          </a:solidFill>
                          <a:latin typeface="+mn-lt"/>
                          <a:cs typeface="Arial" panose="020B0604020202020204" pitchFamily="34" charset="0"/>
                        </a:rPr>
                        <a:t>platforms</a:t>
                      </a:r>
                      <a:endParaRPr sz="2800">
                        <a:latin typeface="+mn-lt"/>
                        <a:cs typeface="Arial" panose="020B0604020202020204" pitchFamily="34" charset="0"/>
                      </a:endParaRPr>
                    </a:p>
                  </a:txBody>
                  <a:tcPr marL="144000" marR="36000" marT="144000" marB="180000">
                    <a:solidFill>
                      <a:srgbClr val="E7DFE9"/>
                    </a:solidFill>
                  </a:tcPr>
                </a:tc>
                <a:tc>
                  <a:txBody>
                    <a:bodyPr/>
                    <a:lstStyle/>
                    <a:p>
                      <a:pPr marL="288000" marR="427355" indent="-288000">
                        <a:lnSpc>
                          <a:spcPct val="100000"/>
                        </a:lnSpc>
                        <a:spcBef>
                          <a:spcPts val="0"/>
                        </a:spcBef>
                      </a:pPr>
                      <a:r>
                        <a:rPr sz="2800" b="1" spc="145">
                          <a:solidFill>
                            <a:srgbClr val="54A9CD"/>
                          </a:solidFill>
                          <a:latin typeface="+mn-lt"/>
                          <a:cs typeface="Arial" panose="020B0604020202020204" pitchFamily="34" charset="0"/>
                        </a:rPr>
                        <a:t>–</a:t>
                      </a:r>
                      <a:r>
                        <a:rPr lang="en-GB" sz="2800" b="1" spc="145">
                          <a:solidFill>
                            <a:srgbClr val="54A9CD"/>
                          </a:solidFill>
                          <a:latin typeface="+mn-lt"/>
                          <a:cs typeface="Arial" panose="020B0604020202020204" pitchFamily="34" charset="0"/>
                        </a:rPr>
                        <a:t>	</a:t>
                      </a:r>
                      <a:r>
                        <a:rPr sz="2800" spc="-5">
                          <a:solidFill>
                            <a:srgbClr val="231F20"/>
                          </a:solidFill>
                          <a:latin typeface="+mn-lt"/>
                          <a:cs typeface="Arial" panose="020B0604020202020204" pitchFamily="34" charset="0"/>
                        </a:rPr>
                        <a:t>No </a:t>
                      </a:r>
                      <a:r>
                        <a:rPr sz="2800" spc="-15" dirty="0">
                          <a:solidFill>
                            <a:srgbClr val="231F20"/>
                          </a:solidFill>
                          <a:latin typeface="+mn-lt"/>
                          <a:cs typeface="Arial" panose="020B0604020202020204" pitchFamily="34" charset="0"/>
                        </a:rPr>
                        <a:t>direct </a:t>
                      </a:r>
                      <a:r>
                        <a:rPr sz="2800" spc="30" dirty="0">
                          <a:solidFill>
                            <a:srgbClr val="231F20"/>
                          </a:solidFill>
                          <a:latin typeface="+mn-lt"/>
                          <a:cs typeface="Arial" panose="020B0604020202020204" pitchFamily="34" charset="0"/>
                        </a:rPr>
                        <a:t>link </a:t>
                      </a:r>
                      <a:r>
                        <a:rPr sz="2800" spc="-45" dirty="0">
                          <a:solidFill>
                            <a:srgbClr val="231F20"/>
                          </a:solidFill>
                          <a:latin typeface="+mn-lt"/>
                          <a:cs typeface="Arial" panose="020B0604020202020204" pitchFamily="34" charset="0"/>
                        </a:rPr>
                        <a:t>between </a:t>
                      </a:r>
                      <a:r>
                        <a:rPr sz="2800" spc="-25" dirty="0">
                          <a:solidFill>
                            <a:srgbClr val="231F20"/>
                          </a:solidFill>
                          <a:latin typeface="+mn-lt"/>
                          <a:cs typeface="Arial" panose="020B0604020202020204" pitchFamily="34" charset="0"/>
                        </a:rPr>
                        <a:t>the </a:t>
                      </a:r>
                      <a:r>
                        <a:rPr sz="2800" spc="-15" dirty="0">
                          <a:solidFill>
                            <a:srgbClr val="231F20"/>
                          </a:solidFill>
                          <a:latin typeface="+mn-lt"/>
                          <a:cs typeface="Arial" panose="020B0604020202020204" pitchFamily="34" charset="0"/>
                        </a:rPr>
                        <a:t>east/west </a:t>
                      </a:r>
                      <a:r>
                        <a:rPr sz="2800" spc="-75">
                          <a:solidFill>
                            <a:srgbClr val="231F20"/>
                          </a:solidFill>
                          <a:latin typeface="+mn-lt"/>
                          <a:cs typeface="Arial" panose="020B0604020202020204" pitchFamily="34" charset="0"/>
                        </a:rPr>
                        <a:t>and </a:t>
                      </a:r>
                      <a:r>
                        <a:rPr sz="2800" spc="-5">
                          <a:solidFill>
                            <a:srgbClr val="231F20"/>
                          </a:solidFill>
                          <a:latin typeface="+mn-lt"/>
                          <a:cs typeface="Arial" panose="020B0604020202020204" pitchFamily="34" charset="0"/>
                        </a:rPr>
                        <a:t>Mainline</a:t>
                      </a:r>
                      <a:r>
                        <a:rPr lang="en-GB" sz="2800" spc="-5">
                          <a:solidFill>
                            <a:srgbClr val="231F20"/>
                          </a:solidFill>
                          <a:latin typeface="+mn-lt"/>
                          <a:cs typeface="Arial" panose="020B0604020202020204" pitchFamily="34" charset="0"/>
                        </a:rPr>
                        <a:t> </a:t>
                      </a:r>
                      <a:r>
                        <a:rPr sz="2800" spc="-35">
                          <a:solidFill>
                            <a:srgbClr val="231F20"/>
                          </a:solidFill>
                          <a:latin typeface="+mn-lt"/>
                          <a:cs typeface="Arial" panose="020B0604020202020204" pitchFamily="34" charset="0"/>
                        </a:rPr>
                        <a:t>Interchange</a:t>
                      </a:r>
                      <a:r>
                        <a:rPr sz="2800" spc="-25">
                          <a:solidFill>
                            <a:srgbClr val="231F20"/>
                          </a:solidFill>
                          <a:latin typeface="+mn-lt"/>
                          <a:cs typeface="Arial" panose="020B0604020202020204" pitchFamily="34" charset="0"/>
                        </a:rPr>
                        <a:t> </a:t>
                      </a:r>
                      <a:r>
                        <a:rPr sz="2800" spc="-5" dirty="0">
                          <a:solidFill>
                            <a:srgbClr val="231F20"/>
                          </a:solidFill>
                          <a:latin typeface="+mn-lt"/>
                          <a:cs typeface="Arial" panose="020B0604020202020204" pitchFamily="34" charset="0"/>
                        </a:rPr>
                        <a:t>station</a:t>
                      </a:r>
                      <a:endParaRPr sz="2800">
                        <a:latin typeface="+mn-lt"/>
                        <a:cs typeface="Arial" panose="020B0604020202020204" pitchFamily="34" charset="0"/>
                      </a:endParaRPr>
                    </a:p>
                  </a:txBody>
                  <a:tcPr marL="144000" marR="36000" marT="144000" marB="180000">
                    <a:solidFill>
                      <a:srgbClr val="EBF2F7"/>
                    </a:solidFill>
                  </a:tcPr>
                </a:tc>
                <a:extLst>
                  <a:ext uri="{0D108BD9-81ED-4DB2-BD59-A6C34878D82A}">
                    <a16:rowId xmlns:a16="http://schemas.microsoft.com/office/drawing/2014/main" xmlns="" val="10001"/>
                  </a:ext>
                </a:extLst>
              </a:tr>
              <a:tr h="0">
                <a:tc>
                  <a:txBody>
                    <a:bodyPr/>
                    <a:lstStyle/>
                    <a:p>
                      <a:pPr marL="288000" marR="151130" indent="-288000">
                        <a:lnSpc>
                          <a:spcPct val="100000"/>
                        </a:lnSpc>
                        <a:spcBef>
                          <a:spcPts val="0"/>
                        </a:spcBef>
                      </a:pPr>
                      <a:r>
                        <a:rPr sz="2800" b="1" spc="20">
                          <a:solidFill>
                            <a:srgbClr val="6B2B7B"/>
                          </a:solidFill>
                          <a:latin typeface="+mn-lt"/>
                          <a:cs typeface="Arial" panose="020B0604020202020204" pitchFamily="34" charset="0"/>
                        </a:rPr>
                        <a:t>+</a:t>
                      </a:r>
                      <a:r>
                        <a:rPr lang="en-GB" sz="2800" b="1" spc="20">
                          <a:solidFill>
                            <a:srgbClr val="6B2B7B"/>
                          </a:solidFill>
                          <a:latin typeface="+mn-lt"/>
                          <a:cs typeface="Arial" panose="020B0604020202020204" pitchFamily="34" charset="0"/>
                        </a:rPr>
                        <a:t>	</a:t>
                      </a:r>
                      <a:r>
                        <a:rPr sz="2800" spc="-25">
                          <a:solidFill>
                            <a:srgbClr val="231F20"/>
                          </a:solidFill>
                          <a:latin typeface="+mn-lt"/>
                          <a:cs typeface="Arial" panose="020B0604020202020204" pitchFamily="34" charset="0"/>
                        </a:rPr>
                        <a:t>Separation </a:t>
                      </a:r>
                      <a:r>
                        <a:rPr sz="2800" spc="-10" dirty="0">
                          <a:solidFill>
                            <a:srgbClr val="231F20"/>
                          </a:solidFill>
                          <a:latin typeface="+mn-lt"/>
                          <a:cs typeface="Arial" panose="020B0604020202020204" pitchFamily="34" charset="0"/>
                        </a:rPr>
                        <a:t>of </a:t>
                      </a:r>
                      <a:r>
                        <a:rPr sz="2800" spc="15" dirty="0">
                          <a:solidFill>
                            <a:srgbClr val="231F20"/>
                          </a:solidFill>
                          <a:latin typeface="+mn-lt"/>
                          <a:cs typeface="Arial" panose="020B0604020202020204" pitchFamily="34" charset="0"/>
                        </a:rPr>
                        <a:t>lines </a:t>
                      </a:r>
                      <a:r>
                        <a:rPr sz="2800" spc="-35" dirty="0">
                          <a:solidFill>
                            <a:srgbClr val="231F20"/>
                          </a:solidFill>
                          <a:latin typeface="+mn-lt"/>
                          <a:cs typeface="Arial" panose="020B0604020202020204" pitchFamily="34" charset="0"/>
                        </a:rPr>
                        <a:t>enables </a:t>
                      </a:r>
                      <a:r>
                        <a:rPr sz="2800" dirty="0">
                          <a:solidFill>
                            <a:srgbClr val="231F20"/>
                          </a:solidFill>
                          <a:latin typeface="+mn-lt"/>
                          <a:cs typeface="Arial" panose="020B0604020202020204" pitchFamily="34" charset="0"/>
                        </a:rPr>
                        <a:t>services </a:t>
                      </a:r>
                      <a:r>
                        <a:rPr sz="2800" spc="-20" dirty="0">
                          <a:solidFill>
                            <a:srgbClr val="231F20"/>
                          </a:solidFill>
                          <a:latin typeface="+mn-lt"/>
                          <a:cs typeface="Arial" panose="020B0604020202020204" pitchFamily="34" charset="0"/>
                        </a:rPr>
                        <a:t>to </a:t>
                      </a:r>
                      <a:r>
                        <a:rPr sz="2800" spc="-30">
                          <a:solidFill>
                            <a:srgbClr val="231F20"/>
                          </a:solidFill>
                          <a:latin typeface="+mn-lt"/>
                          <a:cs typeface="Arial" panose="020B0604020202020204" pitchFamily="34" charset="0"/>
                        </a:rPr>
                        <a:t>continue </a:t>
                      </a:r>
                      <a:r>
                        <a:rPr sz="2800" spc="-5">
                          <a:solidFill>
                            <a:srgbClr val="231F20"/>
                          </a:solidFill>
                          <a:latin typeface="+mn-lt"/>
                          <a:cs typeface="Arial" panose="020B0604020202020204" pitchFamily="34" charset="0"/>
                        </a:rPr>
                        <a:t>running</a:t>
                      </a:r>
                      <a:r>
                        <a:rPr lang="en-GB" sz="2800" spc="-5">
                          <a:solidFill>
                            <a:srgbClr val="231F20"/>
                          </a:solidFill>
                          <a:latin typeface="+mn-lt"/>
                          <a:cs typeface="Arial" panose="020B0604020202020204" pitchFamily="34" charset="0"/>
                        </a:rPr>
                        <a:t> </a:t>
                      </a:r>
                      <a:r>
                        <a:rPr sz="2800" spc="45">
                          <a:solidFill>
                            <a:srgbClr val="231F20"/>
                          </a:solidFill>
                          <a:latin typeface="+mn-lt"/>
                          <a:cs typeface="Arial" panose="020B0604020202020204" pitchFamily="34" charset="0"/>
                        </a:rPr>
                        <a:t>if </a:t>
                      </a:r>
                      <a:r>
                        <a:rPr sz="2800" spc="-30" dirty="0">
                          <a:solidFill>
                            <a:srgbClr val="231F20"/>
                          </a:solidFill>
                          <a:latin typeface="+mn-lt"/>
                          <a:cs typeface="Arial" panose="020B0604020202020204" pitchFamily="34" charset="0"/>
                        </a:rPr>
                        <a:t>operational </a:t>
                      </a:r>
                      <a:r>
                        <a:rPr sz="2800" spc="25" dirty="0">
                          <a:solidFill>
                            <a:srgbClr val="231F20"/>
                          </a:solidFill>
                          <a:latin typeface="+mn-lt"/>
                          <a:cs typeface="Arial" panose="020B0604020202020204" pitchFamily="34" charset="0"/>
                        </a:rPr>
                        <a:t>issues </a:t>
                      </a:r>
                      <a:r>
                        <a:rPr sz="2800" spc="-5" dirty="0">
                          <a:solidFill>
                            <a:srgbClr val="231F20"/>
                          </a:solidFill>
                          <a:latin typeface="+mn-lt"/>
                          <a:cs typeface="Arial" panose="020B0604020202020204" pitchFamily="34" charset="0"/>
                        </a:rPr>
                        <a:t>arise </a:t>
                      </a:r>
                      <a:r>
                        <a:rPr sz="2800" spc="-40" dirty="0">
                          <a:solidFill>
                            <a:srgbClr val="231F20"/>
                          </a:solidFill>
                          <a:latin typeface="+mn-lt"/>
                          <a:cs typeface="Arial" panose="020B0604020202020204" pitchFamily="34" charset="0"/>
                        </a:rPr>
                        <a:t>on </a:t>
                      </a:r>
                      <a:r>
                        <a:rPr sz="2800" spc="-55" dirty="0">
                          <a:solidFill>
                            <a:srgbClr val="231F20"/>
                          </a:solidFill>
                          <a:latin typeface="+mn-lt"/>
                          <a:cs typeface="Arial" panose="020B0604020202020204" pitchFamily="34" charset="0"/>
                        </a:rPr>
                        <a:t>one</a:t>
                      </a:r>
                      <a:r>
                        <a:rPr sz="2800" spc="-120" dirty="0">
                          <a:solidFill>
                            <a:srgbClr val="231F20"/>
                          </a:solidFill>
                          <a:latin typeface="+mn-lt"/>
                          <a:cs typeface="Arial" panose="020B0604020202020204" pitchFamily="34" charset="0"/>
                        </a:rPr>
                        <a:t> </a:t>
                      </a:r>
                      <a:r>
                        <a:rPr sz="2800" dirty="0">
                          <a:solidFill>
                            <a:srgbClr val="231F20"/>
                          </a:solidFill>
                          <a:latin typeface="+mn-lt"/>
                          <a:cs typeface="Arial" panose="020B0604020202020204" pitchFamily="34" charset="0"/>
                        </a:rPr>
                        <a:t>line</a:t>
                      </a:r>
                      <a:endParaRPr sz="2800">
                        <a:latin typeface="+mn-lt"/>
                        <a:cs typeface="Arial" panose="020B0604020202020204" pitchFamily="34" charset="0"/>
                      </a:endParaRPr>
                    </a:p>
                  </a:txBody>
                  <a:tcPr marL="144000" marR="36000" marT="144000" marB="180000">
                    <a:solidFill>
                      <a:srgbClr val="C2AEC9"/>
                    </a:solidFill>
                  </a:tcPr>
                </a:tc>
                <a:tc>
                  <a:txBody>
                    <a:bodyPr/>
                    <a:lstStyle/>
                    <a:p>
                      <a:pPr marL="288000" marR="227329" indent="-288000">
                        <a:lnSpc>
                          <a:spcPct val="100000"/>
                        </a:lnSpc>
                        <a:spcBef>
                          <a:spcPts val="0"/>
                        </a:spcBef>
                      </a:pPr>
                      <a:r>
                        <a:rPr sz="2800" b="1" spc="145">
                          <a:solidFill>
                            <a:srgbClr val="54A9CD"/>
                          </a:solidFill>
                          <a:latin typeface="+mn-lt"/>
                          <a:cs typeface="Arial" panose="020B0604020202020204" pitchFamily="34" charset="0"/>
                        </a:rPr>
                        <a:t>–</a:t>
                      </a:r>
                      <a:r>
                        <a:rPr lang="en-GB" sz="2800" b="1" spc="145">
                          <a:solidFill>
                            <a:srgbClr val="54A9CD"/>
                          </a:solidFill>
                          <a:latin typeface="+mn-lt"/>
                          <a:cs typeface="Arial" panose="020B0604020202020204" pitchFamily="34" charset="0"/>
                        </a:rPr>
                        <a:t>	</a:t>
                      </a:r>
                      <a:r>
                        <a:rPr sz="2800" spc="-10">
                          <a:solidFill>
                            <a:srgbClr val="231F20"/>
                          </a:solidFill>
                          <a:latin typeface="+mn-lt"/>
                          <a:cs typeface="Arial" panose="020B0604020202020204" pitchFamily="34" charset="0"/>
                        </a:rPr>
                        <a:t>Larger </a:t>
                      </a:r>
                      <a:r>
                        <a:rPr sz="2800" spc="-25" dirty="0">
                          <a:solidFill>
                            <a:srgbClr val="231F20"/>
                          </a:solidFill>
                          <a:latin typeface="+mn-lt"/>
                          <a:cs typeface="Arial" panose="020B0604020202020204" pitchFamily="34" charset="0"/>
                        </a:rPr>
                        <a:t>double-level </a:t>
                      </a:r>
                      <a:r>
                        <a:rPr sz="2800" spc="-5" dirty="0">
                          <a:solidFill>
                            <a:srgbClr val="231F20"/>
                          </a:solidFill>
                          <a:latin typeface="+mn-lt"/>
                          <a:cs typeface="Arial" panose="020B0604020202020204" pitchFamily="34" charset="0"/>
                        </a:rPr>
                        <a:t>station </a:t>
                      </a:r>
                      <a:r>
                        <a:rPr sz="2800" spc="-15" dirty="0">
                          <a:solidFill>
                            <a:srgbClr val="231F20"/>
                          </a:solidFill>
                          <a:latin typeface="+mn-lt"/>
                          <a:cs typeface="Arial" panose="020B0604020202020204" pitchFamily="34" charset="0"/>
                        </a:rPr>
                        <a:t>required </a:t>
                      </a:r>
                      <a:r>
                        <a:rPr sz="2800" spc="-50" dirty="0">
                          <a:solidFill>
                            <a:srgbClr val="231F20"/>
                          </a:solidFill>
                          <a:latin typeface="+mn-lt"/>
                          <a:cs typeface="Arial" panose="020B0604020202020204" pitchFamily="34" charset="0"/>
                        </a:rPr>
                        <a:t>at </a:t>
                      </a:r>
                      <a:r>
                        <a:rPr sz="2800" spc="-25" dirty="0">
                          <a:solidFill>
                            <a:srgbClr val="231F20"/>
                          </a:solidFill>
                          <a:latin typeface="+mn-lt"/>
                          <a:cs typeface="Arial" panose="020B0604020202020204" pitchFamily="34" charset="0"/>
                        </a:rPr>
                        <a:t>the </a:t>
                      </a:r>
                      <a:r>
                        <a:rPr sz="2800" spc="10">
                          <a:solidFill>
                            <a:srgbClr val="231F20"/>
                          </a:solidFill>
                          <a:latin typeface="+mn-lt"/>
                          <a:cs typeface="Arial" panose="020B0604020202020204" pitchFamily="34" charset="0"/>
                        </a:rPr>
                        <a:t>City </a:t>
                      </a:r>
                      <a:r>
                        <a:rPr sz="2800" spc="-25">
                          <a:solidFill>
                            <a:srgbClr val="231F20"/>
                          </a:solidFill>
                          <a:latin typeface="+mn-lt"/>
                          <a:cs typeface="Arial" panose="020B0604020202020204" pitchFamily="34" charset="0"/>
                        </a:rPr>
                        <a:t>Centre</a:t>
                      </a:r>
                      <a:r>
                        <a:rPr lang="en-GB" sz="2800" spc="-25">
                          <a:solidFill>
                            <a:srgbClr val="231F20"/>
                          </a:solidFill>
                          <a:latin typeface="+mn-lt"/>
                          <a:cs typeface="Arial" panose="020B0604020202020204" pitchFamily="34" charset="0"/>
                        </a:rPr>
                        <a:t> </a:t>
                      </a:r>
                      <a:r>
                        <a:rPr sz="2800" spc="-5">
                          <a:solidFill>
                            <a:srgbClr val="231F20"/>
                          </a:solidFill>
                          <a:latin typeface="+mn-lt"/>
                          <a:cs typeface="Arial" panose="020B0604020202020204" pitchFamily="34" charset="0"/>
                        </a:rPr>
                        <a:t>station</a:t>
                      </a:r>
                      <a:endParaRPr sz="2800">
                        <a:latin typeface="+mn-lt"/>
                        <a:cs typeface="Arial" panose="020B0604020202020204" pitchFamily="34" charset="0"/>
                      </a:endParaRPr>
                    </a:p>
                  </a:txBody>
                  <a:tcPr marL="144000" marR="36000" marT="144000" marB="180000">
                    <a:solidFill>
                      <a:srgbClr val="CADEEC"/>
                    </a:solidFill>
                  </a:tcPr>
                </a:tc>
                <a:extLst>
                  <a:ext uri="{0D108BD9-81ED-4DB2-BD59-A6C34878D82A}">
                    <a16:rowId xmlns:a16="http://schemas.microsoft.com/office/drawing/2014/main" xmlns="" val="10002"/>
                  </a:ext>
                </a:extLst>
              </a:tr>
              <a:tr h="438840">
                <a:tc>
                  <a:txBody>
                    <a:bodyPr/>
                    <a:lstStyle/>
                    <a:p>
                      <a:pPr marL="288000" indent="-288000">
                        <a:lnSpc>
                          <a:spcPct val="100000"/>
                        </a:lnSpc>
                        <a:spcBef>
                          <a:spcPts val="0"/>
                        </a:spcBef>
                      </a:pPr>
                      <a:endParaRPr sz="2800">
                        <a:latin typeface="+mn-lt"/>
                        <a:cs typeface="Arial" panose="020B0604020202020204" pitchFamily="34" charset="0"/>
                      </a:endParaRPr>
                    </a:p>
                  </a:txBody>
                  <a:tcPr marL="144000" marR="36000" marT="144000" marB="180000">
                    <a:noFill/>
                  </a:tcPr>
                </a:tc>
                <a:tc>
                  <a:txBody>
                    <a:bodyPr/>
                    <a:lstStyle/>
                    <a:p>
                      <a:pPr marL="288000" marR="297180" indent="-288000">
                        <a:lnSpc>
                          <a:spcPct val="100000"/>
                        </a:lnSpc>
                        <a:spcBef>
                          <a:spcPts val="0"/>
                        </a:spcBef>
                      </a:pPr>
                      <a:r>
                        <a:rPr sz="2800" b="1" spc="145">
                          <a:solidFill>
                            <a:srgbClr val="54A9CD"/>
                          </a:solidFill>
                          <a:latin typeface="+mn-lt"/>
                          <a:cs typeface="Arial" panose="020B0604020202020204" pitchFamily="34" charset="0"/>
                        </a:rPr>
                        <a:t>–</a:t>
                      </a:r>
                      <a:r>
                        <a:rPr lang="en-GB" sz="2800" b="1" spc="145">
                          <a:solidFill>
                            <a:srgbClr val="54A9CD"/>
                          </a:solidFill>
                          <a:latin typeface="+mn-lt"/>
                          <a:cs typeface="Arial" panose="020B0604020202020204" pitchFamily="34" charset="0"/>
                        </a:rPr>
                        <a:t>	</a:t>
                      </a:r>
                      <a:r>
                        <a:rPr sz="2800" spc="-5">
                          <a:solidFill>
                            <a:srgbClr val="231F20"/>
                          </a:solidFill>
                          <a:latin typeface="+mn-lt"/>
                          <a:cs typeface="Arial" panose="020B0604020202020204" pitchFamily="34" charset="0"/>
                        </a:rPr>
                        <a:t>Provides </a:t>
                      </a:r>
                      <a:r>
                        <a:rPr sz="2800" spc="30" dirty="0">
                          <a:solidFill>
                            <a:srgbClr val="231F20"/>
                          </a:solidFill>
                          <a:latin typeface="+mn-lt"/>
                          <a:cs typeface="Arial" panose="020B0604020202020204" pitchFamily="34" charset="0"/>
                        </a:rPr>
                        <a:t>less </a:t>
                      </a:r>
                      <a:r>
                        <a:rPr sz="2800" spc="20" dirty="0">
                          <a:solidFill>
                            <a:srgbClr val="231F20"/>
                          </a:solidFill>
                          <a:latin typeface="+mn-lt"/>
                          <a:cs typeface="Arial" panose="020B0604020202020204" pitchFamily="34" charset="0"/>
                        </a:rPr>
                        <a:t>flexibility </a:t>
                      </a:r>
                      <a:r>
                        <a:rPr sz="2800" spc="-40" dirty="0">
                          <a:solidFill>
                            <a:srgbClr val="231F20"/>
                          </a:solidFill>
                          <a:latin typeface="+mn-lt"/>
                          <a:cs typeface="Arial" panose="020B0604020202020204" pitchFamily="34" charset="0"/>
                        </a:rPr>
                        <a:t>than </a:t>
                      </a:r>
                      <a:r>
                        <a:rPr sz="2800" spc="-20" dirty="0">
                          <a:solidFill>
                            <a:srgbClr val="231F20"/>
                          </a:solidFill>
                          <a:latin typeface="+mn-lt"/>
                          <a:cs typeface="Arial" panose="020B0604020202020204" pitchFamily="34" charset="0"/>
                        </a:rPr>
                        <a:t>Option </a:t>
                      </a:r>
                      <a:r>
                        <a:rPr sz="2800" spc="-15" dirty="0">
                          <a:solidFill>
                            <a:srgbClr val="231F20"/>
                          </a:solidFill>
                          <a:latin typeface="+mn-lt"/>
                          <a:cs typeface="Arial" panose="020B0604020202020204" pitchFamily="34" charset="0"/>
                        </a:rPr>
                        <a:t>A </a:t>
                      </a:r>
                      <a:r>
                        <a:rPr sz="2800" spc="-20" dirty="0">
                          <a:solidFill>
                            <a:srgbClr val="231F20"/>
                          </a:solidFill>
                          <a:latin typeface="+mn-lt"/>
                          <a:cs typeface="Arial" panose="020B0604020202020204" pitchFamily="34" charset="0"/>
                        </a:rPr>
                        <a:t>to </a:t>
                      </a:r>
                      <a:r>
                        <a:rPr sz="2800" spc="-70">
                          <a:solidFill>
                            <a:srgbClr val="231F20"/>
                          </a:solidFill>
                          <a:latin typeface="+mn-lt"/>
                          <a:cs typeface="Arial" panose="020B0604020202020204" pitchFamily="34" charset="0"/>
                        </a:rPr>
                        <a:t>change </a:t>
                      </a:r>
                      <a:r>
                        <a:rPr sz="2800" spc="-25">
                          <a:solidFill>
                            <a:srgbClr val="231F20"/>
                          </a:solidFill>
                          <a:latin typeface="+mn-lt"/>
                          <a:cs typeface="Arial" panose="020B0604020202020204" pitchFamily="34" charset="0"/>
                        </a:rPr>
                        <a:t>the</a:t>
                      </a:r>
                      <a:r>
                        <a:rPr lang="en-GB" sz="2800" spc="-25">
                          <a:solidFill>
                            <a:srgbClr val="231F20"/>
                          </a:solidFill>
                          <a:latin typeface="+mn-lt"/>
                          <a:cs typeface="Arial" panose="020B0604020202020204" pitchFamily="34" charset="0"/>
                        </a:rPr>
                        <a:t> </a:t>
                      </a:r>
                      <a:r>
                        <a:rPr sz="2800" spc="10">
                          <a:solidFill>
                            <a:srgbClr val="231F20"/>
                          </a:solidFill>
                          <a:latin typeface="+mn-lt"/>
                          <a:cs typeface="Arial" panose="020B0604020202020204" pitchFamily="34" charset="0"/>
                        </a:rPr>
                        <a:t>distribution </a:t>
                      </a:r>
                      <a:r>
                        <a:rPr sz="2800" spc="-10" dirty="0">
                          <a:solidFill>
                            <a:srgbClr val="231F20"/>
                          </a:solidFill>
                          <a:latin typeface="+mn-lt"/>
                          <a:cs typeface="Arial" panose="020B0604020202020204" pitchFamily="34" charset="0"/>
                        </a:rPr>
                        <a:t>of </a:t>
                      </a:r>
                      <a:r>
                        <a:rPr sz="2800" spc="-20" dirty="0">
                          <a:solidFill>
                            <a:srgbClr val="231F20"/>
                          </a:solidFill>
                          <a:latin typeface="+mn-lt"/>
                          <a:cs typeface="Arial" panose="020B0604020202020204" pitchFamily="34" charset="0"/>
                        </a:rPr>
                        <a:t>vehicles </a:t>
                      </a:r>
                      <a:r>
                        <a:rPr sz="2800" spc="-75" dirty="0">
                          <a:solidFill>
                            <a:srgbClr val="231F20"/>
                          </a:solidFill>
                          <a:latin typeface="+mn-lt"/>
                          <a:cs typeface="Arial" panose="020B0604020202020204" pitchFamily="34" charset="0"/>
                        </a:rPr>
                        <a:t>and </a:t>
                      </a:r>
                      <a:r>
                        <a:rPr sz="2800" spc="-10" dirty="0">
                          <a:solidFill>
                            <a:srgbClr val="231F20"/>
                          </a:solidFill>
                          <a:latin typeface="+mn-lt"/>
                          <a:cs typeface="Arial" panose="020B0604020202020204" pitchFamily="34" charset="0"/>
                        </a:rPr>
                        <a:t>service </a:t>
                      </a:r>
                      <a:r>
                        <a:rPr sz="2800" spc="-15" dirty="0">
                          <a:solidFill>
                            <a:srgbClr val="231F20"/>
                          </a:solidFill>
                          <a:latin typeface="+mn-lt"/>
                          <a:cs typeface="Arial" panose="020B0604020202020204" pitchFamily="34" charset="0"/>
                        </a:rPr>
                        <a:t>patterns </a:t>
                      </a:r>
                      <a:r>
                        <a:rPr sz="2800" spc="-20">
                          <a:solidFill>
                            <a:srgbClr val="231F20"/>
                          </a:solidFill>
                          <a:latin typeface="+mn-lt"/>
                          <a:cs typeface="Arial" panose="020B0604020202020204" pitchFamily="34" charset="0"/>
                        </a:rPr>
                        <a:t>to </a:t>
                      </a:r>
                      <a:r>
                        <a:rPr sz="2800" spc="-55">
                          <a:solidFill>
                            <a:srgbClr val="231F20"/>
                          </a:solidFill>
                          <a:latin typeface="+mn-lt"/>
                          <a:cs typeface="Arial" panose="020B0604020202020204" pitchFamily="34" charset="0"/>
                        </a:rPr>
                        <a:t>match</a:t>
                      </a:r>
                      <a:r>
                        <a:rPr lang="en-GB" sz="2800" spc="-55">
                          <a:solidFill>
                            <a:srgbClr val="231F20"/>
                          </a:solidFill>
                          <a:latin typeface="+mn-lt"/>
                          <a:cs typeface="Arial" panose="020B0604020202020204" pitchFamily="34" charset="0"/>
                        </a:rPr>
                        <a:t> </a:t>
                      </a:r>
                      <a:r>
                        <a:rPr sz="2800" spc="-50">
                          <a:solidFill>
                            <a:srgbClr val="231F20"/>
                          </a:solidFill>
                          <a:latin typeface="+mn-lt"/>
                          <a:cs typeface="Arial" panose="020B0604020202020204" pitchFamily="34" charset="0"/>
                        </a:rPr>
                        <a:t>any </a:t>
                      </a:r>
                      <a:r>
                        <a:rPr sz="2800" spc="-50" dirty="0">
                          <a:solidFill>
                            <a:srgbClr val="231F20"/>
                          </a:solidFill>
                          <a:latin typeface="+mn-lt"/>
                          <a:cs typeface="Arial" panose="020B0604020202020204" pitchFamily="34" charset="0"/>
                        </a:rPr>
                        <a:t>changes </a:t>
                      </a:r>
                      <a:r>
                        <a:rPr sz="2800" spc="15" dirty="0">
                          <a:solidFill>
                            <a:srgbClr val="231F20"/>
                          </a:solidFill>
                          <a:latin typeface="+mn-lt"/>
                          <a:cs typeface="Arial" panose="020B0604020202020204" pitchFamily="34" charset="0"/>
                        </a:rPr>
                        <a:t>in</a:t>
                      </a:r>
                      <a:r>
                        <a:rPr sz="2800" spc="35" dirty="0">
                          <a:solidFill>
                            <a:srgbClr val="231F20"/>
                          </a:solidFill>
                          <a:latin typeface="+mn-lt"/>
                          <a:cs typeface="Arial" panose="020B0604020202020204" pitchFamily="34" charset="0"/>
                        </a:rPr>
                        <a:t> </a:t>
                      </a:r>
                      <a:r>
                        <a:rPr sz="2800" spc="-70" dirty="0">
                          <a:solidFill>
                            <a:srgbClr val="231F20"/>
                          </a:solidFill>
                          <a:latin typeface="+mn-lt"/>
                          <a:cs typeface="Arial" panose="020B0604020202020204" pitchFamily="34" charset="0"/>
                        </a:rPr>
                        <a:t>demand</a:t>
                      </a:r>
                      <a:endParaRPr sz="2800">
                        <a:latin typeface="+mn-lt"/>
                        <a:cs typeface="Arial" panose="020B0604020202020204" pitchFamily="34" charset="0"/>
                      </a:endParaRPr>
                    </a:p>
                  </a:txBody>
                  <a:tcPr marL="144000" marR="36000" marT="144000" marB="180000">
                    <a:solidFill>
                      <a:srgbClr val="EBF2F7"/>
                    </a:solidFill>
                  </a:tcPr>
                </a:tc>
                <a:extLst>
                  <a:ext uri="{0D108BD9-81ED-4DB2-BD59-A6C34878D82A}">
                    <a16:rowId xmlns:a16="http://schemas.microsoft.com/office/drawing/2014/main" xmlns="" val="10003"/>
                  </a:ext>
                </a:extLst>
              </a:tr>
            </a:tbl>
          </a:graphicData>
        </a:graphic>
      </p:graphicFrame>
      <p:sp>
        <p:nvSpPr>
          <p:cNvPr id="6" name="object 23">
            <a:extLst>
              <a:ext uri="{FF2B5EF4-FFF2-40B4-BE49-F238E27FC236}">
                <a16:creationId xmlns:a16="http://schemas.microsoft.com/office/drawing/2014/main" xmlns="" id="{561823A0-D968-49DA-88A6-1E6FCB06A2C1}"/>
              </a:ext>
            </a:extLst>
          </p:cNvPr>
          <p:cNvSpPr txBox="1"/>
          <p:nvPr/>
        </p:nvSpPr>
        <p:spPr>
          <a:xfrm>
            <a:off x="9814942" y="2830418"/>
            <a:ext cx="13247493" cy="577722"/>
          </a:xfrm>
          <a:prstGeom prst="rect">
            <a:avLst/>
          </a:prstGeom>
        </p:spPr>
        <p:txBody>
          <a:bodyPr vert="horz" wrap="square" lIns="0" tIns="84455" rIns="0" bIns="0" rtlCol="0">
            <a:spAutoFit/>
          </a:bodyPr>
          <a:lstStyle/>
          <a:p>
            <a:pPr>
              <a:lnSpc>
                <a:spcPct val="100000"/>
              </a:lnSpc>
              <a:spcBef>
                <a:spcPts val="600"/>
              </a:spcBef>
            </a:pPr>
            <a:r>
              <a:rPr lang="en-GB" sz="3200" b="1" spc="-5">
                <a:solidFill>
                  <a:srgbClr val="6B2B7B"/>
                </a:solidFill>
                <a:cs typeface="Open Sans"/>
              </a:rPr>
              <a:t>Key Benefits and Drawbacks Associated with Option B</a:t>
            </a:r>
          </a:p>
        </p:txBody>
      </p:sp>
    </p:spTree>
    <p:extLst>
      <p:ext uri="{BB962C8B-B14F-4D97-AF65-F5344CB8AC3E}">
        <p14:creationId xmlns:p14="http://schemas.microsoft.com/office/powerpoint/2010/main" val="1835897140"/>
      </p:ext>
    </p:extLst>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FFD1228-F696-46E5-8DA8-E4E9CCF643EF}"/>
              </a:ext>
            </a:extLst>
          </p:cNvPr>
          <p:cNvSpPr>
            <a:spLocks noGrp="1"/>
          </p:cNvSpPr>
          <p:nvPr>
            <p:ph type="title"/>
          </p:nvPr>
        </p:nvSpPr>
        <p:spPr/>
        <p:txBody>
          <a:bodyPr/>
          <a:lstStyle/>
          <a:p>
            <a:r>
              <a:rPr lang="en-GB"/>
              <a:t>CAM Public Consultation – The Portal </a:t>
            </a:r>
          </a:p>
        </p:txBody>
      </p:sp>
      <p:sp>
        <p:nvSpPr>
          <p:cNvPr id="5" name="Text Placeholder 4">
            <a:extLst>
              <a:ext uri="{FF2B5EF4-FFF2-40B4-BE49-F238E27FC236}">
                <a16:creationId xmlns:a16="http://schemas.microsoft.com/office/drawing/2014/main" xmlns="" id="{ED837E58-C55A-4638-B312-E182E9E54FB7}"/>
              </a:ext>
            </a:extLst>
          </p:cNvPr>
          <p:cNvSpPr>
            <a:spLocks noGrp="1"/>
          </p:cNvSpPr>
          <p:nvPr>
            <p:ph type="body" sz="quarter" idx="10"/>
          </p:nvPr>
        </p:nvSpPr>
        <p:spPr>
          <a:xfrm>
            <a:off x="815975" y="2844000"/>
            <a:ext cx="11375231" cy="9720263"/>
          </a:xfrm>
        </p:spPr>
        <p:txBody>
          <a:bodyPr/>
          <a:lstStyle/>
          <a:p>
            <a:r>
              <a:rPr lang="en-GB" dirty="0"/>
              <a:t>The Portals</a:t>
            </a:r>
          </a:p>
          <a:p>
            <a:pPr lvl="1"/>
            <a:r>
              <a:rPr lang="en-GB" dirty="0"/>
              <a:t>Portals are the locations at which CAM transitions from above ground to below ground operation and will be similar in appearance to the entry/exits of road and railway tunnels.</a:t>
            </a:r>
          </a:p>
          <a:p>
            <a:pPr lvl="1"/>
            <a:r>
              <a:rPr lang="en-GB" dirty="0"/>
              <a:t>Four portals will be required to link the surface routes with the City Tunnel Section:</a:t>
            </a:r>
          </a:p>
          <a:p>
            <a:pPr lvl="1"/>
            <a:r>
              <a:rPr lang="en-GB" b="1" dirty="0"/>
              <a:t>North</a:t>
            </a:r>
            <a:r>
              <a:rPr lang="en-GB" dirty="0"/>
              <a:t>: Near Cambridge North Railway station</a:t>
            </a:r>
          </a:p>
          <a:p>
            <a:pPr lvl="1"/>
            <a:r>
              <a:rPr lang="en-GB" b="1" dirty="0"/>
              <a:t>South</a:t>
            </a:r>
            <a:r>
              <a:rPr lang="en-GB" dirty="0"/>
              <a:t>: Near Cambridge Biomedical Campus</a:t>
            </a:r>
          </a:p>
          <a:p>
            <a:pPr lvl="1"/>
            <a:r>
              <a:rPr lang="en-GB" b="1" dirty="0"/>
              <a:t>East</a:t>
            </a:r>
            <a:r>
              <a:rPr lang="en-GB" dirty="0"/>
              <a:t>: Near Cambridge Airport</a:t>
            </a:r>
          </a:p>
          <a:p>
            <a:pPr lvl="1"/>
            <a:r>
              <a:rPr lang="en-GB" b="1" dirty="0"/>
              <a:t>West</a:t>
            </a:r>
            <a:r>
              <a:rPr lang="en-GB" dirty="0"/>
              <a:t>: Near University of Cambridge west site</a:t>
            </a:r>
          </a:p>
          <a:p>
            <a:pPr lvl="1"/>
            <a:r>
              <a:rPr lang="en-GB" dirty="0"/>
              <a:t>Precise locations for the portals have yet to be confirmed as further technical work is required to refine potential locations. Once this work has been carried out, precise portal locations will be presented as part of a future consultation.</a:t>
            </a:r>
          </a:p>
        </p:txBody>
      </p:sp>
      <p:grpSp>
        <p:nvGrpSpPr>
          <p:cNvPr id="4" name="Group 3">
            <a:extLst>
              <a:ext uri="{FF2B5EF4-FFF2-40B4-BE49-F238E27FC236}">
                <a16:creationId xmlns:a16="http://schemas.microsoft.com/office/drawing/2014/main" xmlns="" id="{A492D0B8-3273-467B-9689-098B457D0304}"/>
              </a:ext>
            </a:extLst>
          </p:cNvPr>
          <p:cNvGrpSpPr/>
          <p:nvPr/>
        </p:nvGrpSpPr>
        <p:grpSpPr>
          <a:xfrm>
            <a:off x="12469660" y="3421844"/>
            <a:ext cx="11170818" cy="8548724"/>
            <a:chOff x="12191206" y="4625752"/>
            <a:chExt cx="6659994" cy="5096713"/>
          </a:xfrm>
        </p:grpSpPr>
        <p:sp>
          <p:nvSpPr>
            <p:cNvPr id="8" name="object 5">
              <a:extLst>
                <a:ext uri="{FF2B5EF4-FFF2-40B4-BE49-F238E27FC236}">
                  <a16:creationId xmlns:a16="http://schemas.microsoft.com/office/drawing/2014/main" xmlns="" id="{ABAD182F-4AD1-4B05-A34E-93C859B7A16F}"/>
                </a:ext>
              </a:extLst>
            </p:cNvPr>
            <p:cNvSpPr/>
            <p:nvPr/>
          </p:nvSpPr>
          <p:spPr>
            <a:xfrm>
              <a:off x="12191206" y="4625752"/>
              <a:ext cx="6659994" cy="5096713"/>
            </a:xfrm>
            <a:prstGeom prst="rect">
              <a:avLst/>
            </a:prstGeom>
            <a:blipFill>
              <a:blip r:embed="rId2" cstate="print"/>
              <a:stretch>
                <a:fillRect/>
              </a:stretch>
            </a:blipFill>
            <a:ln>
              <a:solidFill>
                <a:schemeClr val="accent2"/>
              </a:solidFill>
            </a:ln>
          </p:spPr>
          <p:txBody>
            <a:bodyPr wrap="square" lIns="0" tIns="0" rIns="0" bIns="0" rtlCol="0"/>
            <a:lstStyle/>
            <a:p>
              <a:endParaRPr sz="4800"/>
            </a:p>
          </p:txBody>
        </p:sp>
        <p:sp>
          <p:nvSpPr>
            <p:cNvPr id="9" name="object 25">
              <a:extLst>
                <a:ext uri="{FF2B5EF4-FFF2-40B4-BE49-F238E27FC236}">
                  <a16:creationId xmlns:a16="http://schemas.microsoft.com/office/drawing/2014/main" xmlns="" id="{459005EB-9D43-4E90-8F68-D97FA7ED1922}"/>
                </a:ext>
              </a:extLst>
            </p:cNvPr>
            <p:cNvSpPr txBox="1"/>
            <p:nvPr/>
          </p:nvSpPr>
          <p:spPr>
            <a:xfrm>
              <a:off x="16043780" y="9062132"/>
              <a:ext cx="2601590" cy="521432"/>
            </a:xfrm>
            <a:prstGeom prst="rect">
              <a:avLst/>
            </a:prstGeom>
          </p:spPr>
          <p:txBody>
            <a:bodyPr vert="horz" wrap="square" lIns="0" tIns="12700" rIns="0" bIns="0" rtlCol="0" anchor="b" anchorCtr="0">
              <a:spAutoFit/>
            </a:bodyPr>
            <a:lstStyle/>
            <a:p>
              <a:pPr marL="12700" algn="r">
                <a:lnSpc>
                  <a:spcPct val="100000"/>
                </a:lnSpc>
                <a:spcBef>
                  <a:spcPts val="100"/>
                </a:spcBef>
              </a:pPr>
              <a:r>
                <a:rPr sz="2800" spc="-45" dirty="0">
                  <a:solidFill>
                    <a:srgbClr val="FFFFFF"/>
                  </a:solidFill>
                  <a:cs typeface="Arial" panose="020B0604020202020204" pitchFamily="34" charset="0"/>
                </a:rPr>
                <a:t>Indicative CGI </a:t>
              </a:r>
              <a:r>
                <a:rPr sz="2800" spc="-30" dirty="0">
                  <a:solidFill>
                    <a:srgbClr val="FFFFFF"/>
                  </a:solidFill>
                  <a:cs typeface="Arial" panose="020B0604020202020204" pitchFamily="34" charset="0"/>
                </a:rPr>
                <a:t>of </a:t>
              </a:r>
              <a:r>
                <a:rPr sz="2800" spc="-165" dirty="0">
                  <a:solidFill>
                    <a:srgbClr val="FFFFFF"/>
                  </a:solidFill>
                  <a:cs typeface="Arial" panose="020B0604020202020204" pitchFamily="34" charset="0"/>
                </a:rPr>
                <a:t>a </a:t>
              </a:r>
              <a:r>
                <a:rPr sz="2800" spc="-30" dirty="0">
                  <a:solidFill>
                    <a:srgbClr val="FFFFFF"/>
                  </a:solidFill>
                  <a:cs typeface="Arial" panose="020B0604020202020204" pitchFamily="34" charset="0"/>
                </a:rPr>
                <a:t>portal</a:t>
              </a:r>
              <a:r>
                <a:rPr sz="2800" spc="10" dirty="0">
                  <a:solidFill>
                    <a:srgbClr val="FFFFFF"/>
                  </a:solidFill>
                  <a:cs typeface="Arial" panose="020B0604020202020204" pitchFamily="34" charset="0"/>
                </a:rPr>
                <a:t> </a:t>
              </a:r>
              <a:r>
                <a:rPr sz="2800" spc="-55" dirty="0">
                  <a:solidFill>
                    <a:srgbClr val="FFFFFF"/>
                  </a:solidFill>
                  <a:cs typeface="Arial" panose="020B0604020202020204" pitchFamily="34" charset="0"/>
                </a:rPr>
                <a:t>entrance/exit</a:t>
              </a:r>
              <a:endParaRPr sz="2800">
                <a:cs typeface="Arial" panose="020B0604020202020204" pitchFamily="34" charset="0"/>
              </a:endParaRPr>
            </a:p>
          </p:txBody>
        </p:sp>
      </p:grpSp>
    </p:spTree>
    <p:extLst>
      <p:ext uri="{BB962C8B-B14F-4D97-AF65-F5344CB8AC3E}">
        <p14:creationId xmlns:p14="http://schemas.microsoft.com/office/powerpoint/2010/main" val="364357522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4E3DEB-57E5-4795-B84A-23855B1846E4}"/>
              </a:ext>
            </a:extLst>
          </p:cNvPr>
          <p:cNvSpPr>
            <a:spLocks noGrp="1"/>
          </p:cNvSpPr>
          <p:nvPr>
            <p:ph type="title"/>
          </p:nvPr>
        </p:nvSpPr>
        <p:spPr/>
        <p:txBody>
          <a:bodyPr/>
          <a:lstStyle/>
          <a:p>
            <a:r>
              <a:rPr lang="en-GB" dirty="0"/>
              <a:t>City Centre Locations </a:t>
            </a:r>
          </a:p>
        </p:txBody>
      </p:sp>
      <p:sp>
        <p:nvSpPr>
          <p:cNvPr id="3" name="Text Placeholder 2">
            <a:extLst>
              <a:ext uri="{FF2B5EF4-FFF2-40B4-BE49-F238E27FC236}">
                <a16:creationId xmlns:a16="http://schemas.microsoft.com/office/drawing/2014/main" xmlns="" id="{873867EC-2563-4377-BEE7-9BBF4E7596CC}"/>
              </a:ext>
            </a:extLst>
          </p:cNvPr>
          <p:cNvSpPr>
            <a:spLocks noGrp="1"/>
          </p:cNvSpPr>
          <p:nvPr>
            <p:ph type="body" sz="quarter" idx="10"/>
          </p:nvPr>
        </p:nvSpPr>
        <p:spPr>
          <a:xfrm>
            <a:off x="815975" y="2844000"/>
            <a:ext cx="13391455" cy="9720263"/>
          </a:xfrm>
        </p:spPr>
        <p:txBody>
          <a:bodyPr/>
          <a:lstStyle/>
          <a:p>
            <a:pPr marL="0" lvl="1" indent="0">
              <a:buNone/>
            </a:pPr>
            <a:r>
              <a:rPr lang="en-GB" dirty="0"/>
              <a:t>The new City Centre station is proposed to be located near Drummer Street to the west of </a:t>
            </a:r>
            <a:r>
              <a:rPr lang="en-GB" dirty="0" smtClean="0"/>
              <a:t>Christ’s Pieces </a:t>
            </a:r>
            <a:r>
              <a:rPr lang="en-GB" dirty="0"/>
              <a:t>under the  city of Cambridge.</a:t>
            </a:r>
          </a:p>
          <a:p>
            <a:r>
              <a:rPr lang="en-GB" dirty="0"/>
              <a:t>Alternatives Considered</a:t>
            </a:r>
          </a:p>
          <a:p>
            <a:pPr marL="0" lvl="1" indent="0">
              <a:buNone/>
            </a:pPr>
            <a:r>
              <a:rPr lang="en-GB" dirty="0"/>
              <a:t>A</a:t>
            </a:r>
            <a:r>
              <a:rPr lang="en-GB" dirty="0" smtClean="0"/>
              <a:t> </a:t>
            </a:r>
            <a:r>
              <a:rPr lang="en-GB" dirty="0"/>
              <a:t>number of potential station locations were identified and investigated, with a large  number of these being discounted as they would have required the demolition of a significant number of buildings.</a:t>
            </a:r>
          </a:p>
          <a:p>
            <a:pPr marL="0" lvl="1" indent="0">
              <a:buNone/>
            </a:pPr>
            <a:r>
              <a:rPr lang="en-GB" dirty="0"/>
              <a:t>Following </a:t>
            </a:r>
            <a:r>
              <a:rPr lang="en-GB" dirty="0" smtClean="0"/>
              <a:t>an options analysis </a:t>
            </a:r>
            <a:r>
              <a:rPr lang="en-GB" dirty="0"/>
              <a:t>process, three options remained:</a:t>
            </a:r>
          </a:p>
          <a:p>
            <a:pPr marL="514350" lvl="1" indent="-514350">
              <a:buAutoNum type="arabicPeriod"/>
            </a:pPr>
            <a:r>
              <a:rPr lang="en-GB" dirty="0"/>
              <a:t>Near Drummer Street</a:t>
            </a:r>
          </a:p>
          <a:p>
            <a:pPr marL="514350" lvl="1" indent="-514350">
              <a:buAutoNum type="arabicPeriod"/>
            </a:pPr>
            <a:r>
              <a:rPr lang="en-GB" dirty="0"/>
              <a:t>Near Parker’s Piece</a:t>
            </a:r>
          </a:p>
          <a:p>
            <a:pPr marL="514350" lvl="1" indent="-514350">
              <a:buAutoNum type="arabicPeriod"/>
            </a:pPr>
            <a:r>
              <a:rPr lang="en-GB" dirty="0"/>
              <a:t>Near Market Square</a:t>
            </a:r>
          </a:p>
          <a:p>
            <a:pPr marL="0" lvl="1" indent="0">
              <a:buNone/>
            </a:pPr>
            <a:r>
              <a:rPr lang="en-GB" dirty="0"/>
              <a:t>Parker’s Piece was not chosen as a preferred location due to the impact a station would have on both the visual environment  and the heritage. Similarly, it was felt that the Market Square location was not a viable option due to its sensitive location,  impacts and complexity of construction, access, and loss of public space in the centre of Cambridge.</a:t>
            </a:r>
          </a:p>
          <a:p>
            <a:pPr lvl="1"/>
            <a:endParaRPr lang="en-GB" dirty="0"/>
          </a:p>
          <a:p>
            <a:endParaRPr lang="en-GB" dirty="0"/>
          </a:p>
        </p:txBody>
      </p:sp>
      <p:sp>
        <p:nvSpPr>
          <p:cNvPr id="9" name="object 4">
            <a:extLst>
              <a:ext uri="{FF2B5EF4-FFF2-40B4-BE49-F238E27FC236}">
                <a16:creationId xmlns:a16="http://schemas.microsoft.com/office/drawing/2014/main" xmlns="" id="{5C496132-DD53-41D4-B7C7-8EC3270D3211}"/>
              </a:ext>
            </a:extLst>
          </p:cNvPr>
          <p:cNvSpPr/>
          <p:nvPr/>
        </p:nvSpPr>
        <p:spPr>
          <a:xfrm>
            <a:off x="14881412" y="2844000"/>
            <a:ext cx="8685027" cy="9926553"/>
          </a:xfrm>
          <a:prstGeom prst="rect">
            <a:avLst/>
          </a:prstGeom>
          <a:blipFill>
            <a:blip r:embed="rId2" cstate="print"/>
            <a:stretch>
              <a:fillRect/>
            </a:stretch>
          </a:blipFill>
          <a:ln>
            <a:solidFill>
              <a:schemeClr val="accent2"/>
            </a:solidFill>
          </a:ln>
        </p:spPr>
        <p:txBody>
          <a:bodyPr wrap="square" lIns="0" tIns="0" rIns="0" bIns="0" rtlCol="0"/>
          <a:lstStyle/>
          <a:p>
            <a:endParaRPr/>
          </a:p>
        </p:txBody>
      </p:sp>
      <p:sp>
        <p:nvSpPr>
          <p:cNvPr id="16" name="object 25">
            <a:extLst>
              <a:ext uri="{FF2B5EF4-FFF2-40B4-BE49-F238E27FC236}">
                <a16:creationId xmlns:a16="http://schemas.microsoft.com/office/drawing/2014/main" xmlns="" id="{8C8BDF1F-A0F7-4B59-B641-7202B8C57D90}"/>
              </a:ext>
            </a:extLst>
          </p:cNvPr>
          <p:cNvSpPr txBox="1"/>
          <p:nvPr/>
        </p:nvSpPr>
        <p:spPr>
          <a:xfrm>
            <a:off x="18931588" y="2974050"/>
            <a:ext cx="4363651" cy="874599"/>
          </a:xfrm>
          <a:prstGeom prst="rect">
            <a:avLst/>
          </a:prstGeom>
        </p:spPr>
        <p:txBody>
          <a:bodyPr vert="horz" wrap="square" lIns="0" tIns="12700" rIns="0" bIns="0" rtlCol="0" anchor="b" anchorCtr="0">
            <a:spAutoFit/>
          </a:bodyPr>
          <a:lstStyle/>
          <a:p>
            <a:pPr marL="12700" algn="r">
              <a:lnSpc>
                <a:spcPct val="100000"/>
              </a:lnSpc>
              <a:spcBef>
                <a:spcPts val="100"/>
              </a:spcBef>
            </a:pPr>
            <a:r>
              <a:rPr lang="en-GB" sz="2800" spc="-45">
                <a:solidFill>
                  <a:schemeClr val="tx1">
                    <a:lumMod val="75000"/>
                    <a:lumOff val="25000"/>
                  </a:schemeClr>
                </a:solidFill>
                <a:cs typeface="Arial" panose="020B0604020202020204" pitchFamily="34" charset="0"/>
              </a:rPr>
              <a:t>Proposed location of the  City Centre station</a:t>
            </a:r>
            <a:endParaRPr lang="en-GB" sz="2800" spc="-45" dirty="0">
              <a:solidFill>
                <a:schemeClr val="tx1">
                  <a:lumMod val="75000"/>
                  <a:lumOff val="25000"/>
                </a:schemeClr>
              </a:solidFill>
              <a:cs typeface="Arial" panose="020B0604020202020204" pitchFamily="34" charset="0"/>
            </a:endParaRPr>
          </a:p>
        </p:txBody>
      </p:sp>
    </p:spTree>
    <p:extLst>
      <p:ext uri="{BB962C8B-B14F-4D97-AF65-F5344CB8AC3E}">
        <p14:creationId xmlns:p14="http://schemas.microsoft.com/office/powerpoint/2010/main" val="1394780661"/>
      </p:ext>
    </p:extLst>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4E3DEB-57E5-4795-B84A-23855B1846E4}"/>
              </a:ext>
            </a:extLst>
          </p:cNvPr>
          <p:cNvSpPr>
            <a:spLocks noGrp="1"/>
          </p:cNvSpPr>
          <p:nvPr>
            <p:ph type="title"/>
          </p:nvPr>
        </p:nvSpPr>
        <p:spPr/>
        <p:txBody>
          <a:bodyPr/>
          <a:lstStyle/>
          <a:p>
            <a:r>
              <a:rPr lang="en-GB" dirty="0"/>
              <a:t>CAM Public Consultation – Mainline Interchange</a:t>
            </a:r>
          </a:p>
        </p:txBody>
      </p:sp>
      <p:sp>
        <p:nvSpPr>
          <p:cNvPr id="5" name="Text Placeholder 4">
            <a:extLst>
              <a:ext uri="{FF2B5EF4-FFF2-40B4-BE49-F238E27FC236}">
                <a16:creationId xmlns:a16="http://schemas.microsoft.com/office/drawing/2014/main" xmlns="" id="{3AF3F2A9-1329-445F-924D-99B1BC9FB72B}"/>
              </a:ext>
            </a:extLst>
          </p:cNvPr>
          <p:cNvSpPr>
            <a:spLocks noGrp="1"/>
          </p:cNvSpPr>
          <p:nvPr>
            <p:ph type="body" sz="quarter" idx="10"/>
          </p:nvPr>
        </p:nvSpPr>
        <p:spPr>
          <a:xfrm>
            <a:off x="815975" y="2844000"/>
            <a:ext cx="6838727" cy="9720263"/>
          </a:xfrm>
        </p:spPr>
        <p:txBody>
          <a:bodyPr/>
          <a:lstStyle/>
          <a:p>
            <a:r>
              <a:rPr lang="en-GB"/>
              <a:t>Proposed Mainline Interchange </a:t>
            </a:r>
            <a:br>
              <a:rPr lang="en-GB"/>
            </a:br>
            <a:r>
              <a:rPr lang="en-GB"/>
              <a:t>station location</a:t>
            </a:r>
          </a:p>
          <a:p>
            <a:pPr marL="0" lvl="1" indent="0">
              <a:buNone/>
            </a:pPr>
            <a:r>
              <a:rPr lang="en-GB"/>
              <a:t>The new Mainline Interchange is proposed to be located in close proximity to the existing Cambridge railway station,  allowing passengers to quickly change between the CAM and National Rail networks.</a:t>
            </a:r>
          </a:p>
          <a:p>
            <a:pPr marL="0" lvl="1" indent="0">
              <a:buNone/>
            </a:pPr>
            <a:r>
              <a:rPr lang="en-GB"/>
              <a:t>Like the new City Centre station, the majority of the station infrastructure, such as the concourse and platforms, would be  located underground, with only the station entrances, emergency accesses and ventilation buildings visible at street level.</a:t>
            </a:r>
          </a:p>
        </p:txBody>
      </p:sp>
      <p:sp>
        <p:nvSpPr>
          <p:cNvPr id="8" name="object 7">
            <a:extLst>
              <a:ext uri="{FF2B5EF4-FFF2-40B4-BE49-F238E27FC236}">
                <a16:creationId xmlns:a16="http://schemas.microsoft.com/office/drawing/2014/main" xmlns="" id="{DF8094CD-058C-4112-B211-7052BCAC31F1}"/>
              </a:ext>
            </a:extLst>
          </p:cNvPr>
          <p:cNvSpPr/>
          <p:nvPr/>
        </p:nvSpPr>
        <p:spPr>
          <a:xfrm>
            <a:off x="17538050" y="2850060"/>
            <a:ext cx="6290713" cy="3389376"/>
          </a:xfrm>
          <a:prstGeom prst="rect">
            <a:avLst/>
          </a:prstGeom>
          <a:blipFill>
            <a:blip r:embed="rId2" cstate="print"/>
            <a:stretch>
              <a:fillRect/>
            </a:stretch>
          </a:blipFill>
          <a:ln>
            <a:solidFill>
              <a:schemeClr val="accent2"/>
            </a:solidFill>
          </a:ln>
        </p:spPr>
        <p:txBody>
          <a:bodyPr wrap="square" lIns="0" tIns="0" rIns="0" bIns="0" rtlCol="0"/>
          <a:lstStyle/>
          <a:p>
            <a:endParaRPr/>
          </a:p>
        </p:txBody>
      </p:sp>
      <p:sp>
        <p:nvSpPr>
          <p:cNvPr id="11" name="object 8">
            <a:extLst>
              <a:ext uri="{FF2B5EF4-FFF2-40B4-BE49-F238E27FC236}">
                <a16:creationId xmlns:a16="http://schemas.microsoft.com/office/drawing/2014/main" xmlns="" id="{C2C73358-9A4F-43AF-9B98-072B98A87622}"/>
              </a:ext>
            </a:extLst>
          </p:cNvPr>
          <p:cNvSpPr txBox="1"/>
          <p:nvPr/>
        </p:nvSpPr>
        <p:spPr>
          <a:xfrm>
            <a:off x="17517034" y="6303416"/>
            <a:ext cx="6324995" cy="443711"/>
          </a:xfrm>
          <a:prstGeom prst="rect">
            <a:avLst/>
          </a:prstGeom>
        </p:spPr>
        <p:txBody>
          <a:bodyPr vert="horz" wrap="square" lIns="0" tIns="12700" rIns="0" bIns="0" rtlCol="0">
            <a:spAutoFit/>
          </a:bodyPr>
          <a:lstStyle/>
          <a:p>
            <a:pPr marL="12700" algn="r">
              <a:spcBef>
                <a:spcPts val="100"/>
              </a:spcBef>
            </a:pPr>
            <a:r>
              <a:rPr sz="2800" spc="-45" dirty="0">
                <a:solidFill>
                  <a:schemeClr val="tx1">
                    <a:lumMod val="75000"/>
                    <a:lumOff val="25000"/>
                  </a:schemeClr>
                </a:solidFill>
                <a:cs typeface="Arial" panose="020B0604020202020204" pitchFamily="34" charset="0"/>
              </a:rPr>
              <a:t>Indicative CGI of a station entrance</a:t>
            </a:r>
            <a:endParaRPr sz="2800" spc="-45">
              <a:solidFill>
                <a:schemeClr val="tx1">
                  <a:lumMod val="75000"/>
                  <a:lumOff val="25000"/>
                </a:schemeClr>
              </a:solidFill>
              <a:cs typeface="Arial" panose="020B0604020202020204" pitchFamily="34" charset="0"/>
            </a:endParaRPr>
          </a:p>
        </p:txBody>
      </p:sp>
      <p:sp>
        <p:nvSpPr>
          <p:cNvPr id="12" name="object 12">
            <a:extLst>
              <a:ext uri="{FF2B5EF4-FFF2-40B4-BE49-F238E27FC236}">
                <a16:creationId xmlns:a16="http://schemas.microsoft.com/office/drawing/2014/main" xmlns="" id="{0B999D4C-5821-44E8-A4A3-C1D5B1F0513C}"/>
              </a:ext>
            </a:extLst>
          </p:cNvPr>
          <p:cNvSpPr/>
          <p:nvPr/>
        </p:nvSpPr>
        <p:spPr>
          <a:xfrm>
            <a:off x="8230767" y="2850058"/>
            <a:ext cx="9301372" cy="10077047"/>
          </a:xfrm>
          <a:prstGeom prst="rect">
            <a:avLst/>
          </a:prstGeom>
          <a:blipFill>
            <a:blip r:embed="rId3" cstate="print"/>
            <a:stretch>
              <a:fillRect/>
            </a:stretch>
          </a:blipFill>
          <a:ln>
            <a:solidFill>
              <a:schemeClr val="accent2"/>
            </a:solidFill>
          </a:ln>
        </p:spPr>
        <p:txBody>
          <a:bodyPr wrap="square" lIns="0" tIns="0" rIns="0" bIns="0" rtlCol="0"/>
          <a:lstStyle/>
          <a:p>
            <a:endParaRPr/>
          </a:p>
        </p:txBody>
      </p:sp>
    </p:spTree>
    <p:extLst>
      <p:ext uri="{BB962C8B-B14F-4D97-AF65-F5344CB8AC3E}">
        <p14:creationId xmlns:p14="http://schemas.microsoft.com/office/powerpoint/2010/main" val="1724877992"/>
      </p:ext>
    </p:extLst>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9AAC39F-B028-4D7B-994C-CF39118899EB}"/>
              </a:ext>
            </a:extLst>
          </p:cNvPr>
          <p:cNvSpPr>
            <a:spLocks noGrp="1"/>
          </p:cNvSpPr>
          <p:nvPr>
            <p:ph type="title"/>
          </p:nvPr>
        </p:nvSpPr>
        <p:spPr/>
        <p:txBody>
          <a:bodyPr/>
          <a:lstStyle/>
          <a:p>
            <a:r>
              <a:rPr lang="en-GB"/>
              <a:t>CAM Public Consultation – The Technology</a:t>
            </a:r>
          </a:p>
        </p:txBody>
      </p:sp>
      <p:pic>
        <p:nvPicPr>
          <p:cNvPr id="10" name="Content Placeholder 23">
            <a:extLst>
              <a:ext uri="{FF2B5EF4-FFF2-40B4-BE49-F238E27FC236}">
                <a16:creationId xmlns:a16="http://schemas.microsoft.com/office/drawing/2014/main" xmlns="" id="{63873F64-2316-436E-9677-C8C67F5783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131" y="2655888"/>
            <a:ext cx="21012150" cy="10610850"/>
          </a:xfrm>
          <a:prstGeom prst="rect">
            <a:avLst/>
          </a:prstGeom>
          <a:blipFill>
            <a:blip r:embed="rId3" cstate="print"/>
            <a:stretch>
              <a:fillRect/>
            </a:stretch>
          </a:blipFill>
          <a:ln>
            <a:solidFill>
              <a:schemeClr val="accent2"/>
            </a:solidFill>
          </a:ln>
        </p:spPr>
      </p:pic>
    </p:spTree>
    <p:extLst>
      <p:ext uri="{BB962C8B-B14F-4D97-AF65-F5344CB8AC3E}">
        <p14:creationId xmlns:p14="http://schemas.microsoft.com/office/powerpoint/2010/main" val="1026696297"/>
      </p:ext>
    </p:extLst>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FFC18D6-D20C-47BB-AFB6-889D96E87781}"/>
              </a:ext>
            </a:extLst>
          </p:cNvPr>
          <p:cNvPicPr>
            <a:picLocks noChangeAspect="1"/>
          </p:cNvPicPr>
          <p:nvPr/>
        </p:nvPicPr>
        <p:blipFill rotWithShape="1">
          <a:blip r:embed="rId2"/>
          <a:srcRect l="-3087" r="-3087"/>
          <a:stretch/>
        </p:blipFill>
        <p:spPr>
          <a:xfrm>
            <a:off x="885951" y="3646194"/>
            <a:ext cx="22610512" cy="9552147"/>
          </a:xfrm>
          <a:prstGeom prst="rect">
            <a:avLst/>
          </a:prstGeom>
          <a:ln>
            <a:solidFill>
              <a:schemeClr val="accent2"/>
            </a:solidFill>
          </a:ln>
        </p:spPr>
      </p:pic>
      <p:sp>
        <p:nvSpPr>
          <p:cNvPr id="7" name="Title 6">
            <a:extLst>
              <a:ext uri="{FF2B5EF4-FFF2-40B4-BE49-F238E27FC236}">
                <a16:creationId xmlns:a16="http://schemas.microsoft.com/office/drawing/2014/main" xmlns="" id="{D57089DE-A34A-4044-B82D-AB6796C16467}"/>
              </a:ext>
            </a:extLst>
          </p:cNvPr>
          <p:cNvSpPr>
            <a:spLocks noGrp="1"/>
          </p:cNvSpPr>
          <p:nvPr>
            <p:ph type="title"/>
          </p:nvPr>
        </p:nvSpPr>
        <p:spPr/>
        <p:txBody>
          <a:bodyPr/>
          <a:lstStyle/>
          <a:p>
            <a:r>
              <a:rPr lang="en-GB"/>
              <a:t>CAM Public Consultation – Next steps </a:t>
            </a:r>
          </a:p>
        </p:txBody>
      </p:sp>
      <p:sp>
        <p:nvSpPr>
          <p:cNvPr id="8" name="Text Placeholder 7">
            <a:extLst>
              <a:ext uri="{FF2B5EF4-FFF2-40B4-BE49-F238E27FC236}">
                <a16:creationId xmlns:a16="http://schemas.microsoft.com/office/drawing/2014/main" xmlns="" id="{B34CF247-84FB-4E93-94F6-347DCC1D76F8}"/>
              </a:ext>
            </a:extLst>
          </p:cNvPr>
          <p:cNvSpPr>
            <a:spLocks noGrp="1"/>
          </p:cNvSpPr>
          <p:nvPr>
            <p:ph type="body" sz="quarter" idx="10"/>
          </p:nvPr>
        </p:nvSpPr>
        <p:spPr>
          <a:xfrm>
            <a:off x="815975" y="2844000"/>
            <a:ext cx="22248813" cy="492443"/>
          </a:xfrm>
        </p:spPr>
        <p:txBody>
          <a:bodyPr>
            <a:spAutoFit/>
          </a:bodyPr>
          <a:lstStyle/>
          <a:p>
            <a:r>
              <a:rPr lang="en-GB"/>
              <a:t>The story so far</a:t>
            </a:r>
          </a:p>
        </p:txBody>
      </p:sp>
    </p:spTree>
    <p:extLst>
      <p:ext uri="{BB962C8B-B14F-4D97-AF65-F5344CB8AC3E}">
        <p14:creationId xmlns:p14="http://schemas.microsoft.com/office/powerpoint/2010/main" val="1729127428"/>
      </p:ext>
    </p:extLst>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8FD32EA-20DC-4F92-906A-0AF94F49E81C}"/>
              </a:ext>
            </a:extLst>
          </p:cNvPr>
          <p:cNvSpPr>
            <a:spLocks noGrp="1"/>
          </p:cNvSpPr>
          <p:nvPr>
            <p:ph idx="4294967295"/>
          </p:nvPr>
        </p:nvSpPr>
        <p:spPr>
          <a:xfrm>
            <a:off x="815923" y="1537789"/>
            <a:ext cx="11711238" cy="492442"/>
          </a:xfrm>
        </p:spPr>
        <p:txBody>
          <a:bodyPr>
            <a:normAutofit/>
          </a:bodyPr>
          <a:lstStyle/>
          <a:p>
            <a:r>
              <a:rPr lang="en-GB" dirty="0"/>
              <a:t> </a:t>
            </a:r>
          </a:p>
        </p:txBody>
      </p:sp>
      <p:sp>
        <p:nvSpPr>
          <p:cNvPr id="4" name="Content Placeholder 3">
            <a:extLst>
              <a:ext uri="{FF2B5EF4-FFF2-40B4-BE49-F238E27FC236}">
                <a16:creationId xmlns:a16="http://schemas.microsoft.com/office/drawing/2014/main" xmlns="" id="{FC0FE161-D465-407D-A09A-BB9A089DC339}"/>
              </a:ext>
            </a:extLst>
          </p:cNvPr>
          <p:cNvSpPr txBox="1">
            <a:spLocks/>
          </p:cNvSpPr>
          <p:nvPr/>
        </p:nvSpPr>
        <p:spPr>
          <a:xfrm>
            <a:off x="1020456" y="6534835"/>
            <a:ext cx="22341501" cy="830997"/>
          </a:xfrm>
          <a:prstGeom prst="rect">
            <a:avLst/>
          </a:prstGeom>
        </p:spPr>
        <p:txBody>
          <a:bodyPr>
            <a:spAutoFit/>
          </a:bodyPr>
          <a:lstStyle>
            <a:defPPr>
              <a:defRPr lang="en-US"/>
            </a:defPPr>
            <a:lvl1pPr marR="0" indent="-723864" fontAlgn="base">
              <a:lnSpc>
                <a:spcPct val="100000"/>
              </a:lnSpc>
              <a:spcBef>
                <a:spcPts val="0"/>
              </a:spcBef>
              <a:spcAft>
                <a:spcPct val="0"/>
              </a:spcAft>
              <a:buClr>
                <a:srgbClr val="D22D7D"/>
              </a:buClr>
              <a:buSzTx/>
              <a:buFont typeface="Wingdings" pitchFamily="2" charset="2"/>
              <a:buNone/>
              <a:tabLst/>
              <a:defRPr b="0" kern="0">
                <a:solidFill>
                  <a:srgbClr val="000000"/>
                </a:solidFill>
                <a:latin typeface="Arial" panose="020B0604020202020204" pitchFamily="34" charset="0"/>
                <a:cs typeface="Arial" panose="020B0604020202020204" pitchFamily="34" charset="0"/>
              </a:defRPr>
            </a:lvl1pPr>
            <a:lvl2pPr marL="0" marR="0" lvl="1" indent="-685800" fontAlgn="base">
              <a:lnSpc>
                <a:spcPct val="100000"/>
              </a:lnSpc>
              <a:spcBef>
                <a:spcPts val="0"/>
              </a:spcBef>
              <a:spcAft>
                <a:spcPct val="0"/>
              </a:spcAft>
              <a:buClr>
                <a:schemeClr val="tx1">
                  <a:lumMod val="75000"/>
                  <a:lumOff val="25000"/>
                </a:schemeClr>
              </a:buClr>
              <a:buSzTx/>
              <a:buFont typeface="Arial" panose="020B0604020202020204" pitchFamily="34" charset="0"/>
              <a:buChar char="•"/>
              <a:tabLst/>
              <a:defRPr b="0" kern="0">
                <a:solidFill>
                  <a:srgbClr val="000000"/>
                </a:solidFill>
                <a:latin typeface="Arial" panose="020B0604020202020204" pitchFamily="34" charset="0"/>
                <a:cs typeface="Arial" panose="020B0604020202020204" pitchFamily="34" charset="0"/>
              </a:defRPr>
            </a:lvl2pPr>
            <a:lvl3pPr marL="1069923" marR="0" indent="-539723" fontAlgn="base">
              <a:lnSpc>
                <a:spcPts val="4600"/>
              </a:lnSpc>
              <a:spcBef>
                <a:spcPct val="10000"/>
              </a:spcBef>
              <a:spcAft>
                <a:spcPct val="0"/>
              </a:spcAft>
              <a:buClr>
                <a:schemeClr val="accent5"/>
              </a:buClr>
              <a:buSzTx/>
              <a:buFont typeface="Times New Roman" pitchFamily="18" charset="0"/>
              <a:buChar char="-"/>
              <a:tabLst/>
              <a:defRPr sz="4400">
                <a:solidFill>
                  <a:srgbClr val="000000"/>
                </a:solidFill>
                <a:cs typeface="Arial"/>
              </a:defRPr>
            </a:lvl3pPr>
            <a:lvl4pPr marL="1069923" marR="0" indent="-539723" fontAlgn="base">
              <a:lnSpc>
                <a:spcPts val="4600"/>
              </a:lnSpc>
              <a:spcBef>
                <a:spcPct val="10000"/>
              </a:spcBef>
              <a:spcAft>
                <a:spcPct val="0"/>
              </a:spcAft>
              <a:buClr>
                <a:schemeClr val="accent5"/>
              </a:buClr>
              <a:buSzTx/>
              <a:buFont typeface="Times New Roman" pitchFamily="18" charset="0"/>
              <a:buChar char="-"/>
              <a:tabLst/>
              <a:defRPr sz="4400">
                <a:solidFill>
                  <a:srgbClr val="000000"/>
                </a:solidFill>
                <a:cs typeface="Arial"/>
              </a:defRPr>
            </a:lvl4pPr>
            <a:lvl5pPr marL="1069923" marR="0" indent="-539723" fontAlgn="base">
              <a:lnSpc>
                <a:spcPts val="4600"/>
              </a:lnSpc>
              <a:spcBef>
                <a:spcPct val="10000"/>
              </a:spcBef>
              <a:spcAft>
                <a:spcPct val="0"/>
              </a:spcAft>
              <a:buClr>
                <a:schemeClr val="accent5"/>
              </a:buClr>
              <a:buSzTx/>
              <a:buFont typeface="Times New Roman" pitchFamily="18" charset="0"/>
              <a:buChar char="-"/>
              <a:tabLst/>
              <a:defRPr sz="4400">
                <a:solidFill>
                  <a:srgbClr val="000000"/>
                </a:solidFill>
                <a:cs typeface="Arial"/>
              </a:defRPr>
            </a:lvl5pPr>
            <a:lvl6pPr marL="1076272" indent="-546073" fontAlgn="base">
              <a:lnSpc>
                <a:spcPts val="4600"/>
              </a:lnSpc>
              <a:spcBef>
                <a:spcPct val="10000"/>
              </a:spcBef>
              <a:spcAft>
                <a:spcPct val="0"/>
              </a:spcAft>
              <a:buClr>
                <a:schemeClr val="accent5"/>
              </a:buClr>
              <a:buFont typeface="Lucida Grande" pitchFamily="-105" charset="0"/>
              <a:buChar char="-"/>
              <a:defRPr sz="4400">
                <a:solidFill>
                  <a:srgbClr val="000000"/>
                </a:solidFill>
              </a:defRPr>
            </a:lvl6pPr>
            <a:lvl7pPr marL="1076272" indent="-546073" fontAlgn="base">
              <a:lnSpc>
                <a:spcPts val="4600"/>
              </a:lnSpc>
              <a:spcBef>
                <a:spcPct val="10000"/>
              </a:spcBef>
              <a:spcAft>
                <a:spcPct val="0"/>
              </a:spcAft>
              <a:buClr>
                <a:schemeClr val="accent5"/>
              </a:buClr>
              <a:buFont typeface="Lucida Grande" pitchFamily="-105" charset="0"/>
              <a:buChar char="-"/>
              <a:defRPr sz="4400">
                <a:solidFill>
                  <a:srgbClr val="000000"/>
                </a:solidFill>
              </a:defRPr>
            </a:lvl7pPr>
            <a:lvl8pPr marL="1076272" indent="-546073" fontAlgn="base">
              <a:lnSpc>
                <a:spcPts val="4600"/>
              </a:lnSpc>
              <a:spcBef>
                <a:spcPct val="10000"/>
              </a:spcBef>
              <a:spcAft>
                <a:spcPct val="0"/>
              </a:spcAft>
              <a:buClr>
                <a:schemeClr val="accent5"/>
              </a:buClr>
              <a:buFont typeface="Lucida Grande" pitchFamily="-105" charset="0"/>
              <a:buChar char="-"/>
              <a:defRPr sz="4400">
                <a:solidFill>
                  <a:srgbClr val="000000"/>
                </a:solidFill>
              </a:defRPr>
            </a:lvl8pPr>
            <a:lvl9pPr marL="1076272" indent="-546073" fontAlgn="base">
              <a:lnSpc>
                <a:spcPts val="4600"/>
              </a:lnSpc>
              <a:spcBef>
                <a:spcPct val="10000"/>
              </a:spcBef>
              <a:spcAft>
                <a:spcPct val="0"/>
              </a:spcAft>
              <a:buClr>
                <a:schemeClr val="accent5"/>
              </a:buClr>
              <a:buFont typeface="Lucida Grande" pitchFamily="-105" charset="0"/>
              <a:buChar char="-"/>
              <a:defRPr sz="4400">
                <a:solidFill>
                  <a:srgbClr val="000000"/>
                </a:solidFill>
              </a:defRPr>
            </a:lvl9pPr>
          </a:lstStyle>
          <a:p>
            <a:pPr indent="0" algn="ctr"/>
            <a:r>
              <a:rPr lang="en-GB" sz="4800">
                <a:solidFill>
                  <a:schemeClr val="accent2"/>
                </a:solidFill>
              </a:rPr>
              <a:t>Thank </a:t>
            </a:r>
            <a:r>
              <a:rPr lang="en-GB" sz="4800" dirty="0">
                <a:solidFill>
                  <a:schemeClr val="accent2"/>
                </a:solidFill>
              </a:rPr>
              <a:t>you.</a:t>
            </a:r>
          </a:p>
        </p:txBody>
      </p:sp>
    </p:spTree>
    <p:extLst>
      <p:ext uri="{BB962C8B-B14F-4D97-AF65-F5344CB8AC3E}">
        <p14:creationId xmlns:p14="http://schemas.microsoft.com/office/powerpoint/2010/main" val="1815558077"/>
      </p:ext>
    </p:extLst>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DAA6013-398D-4E36-824C-DC00CFA0C1FF}"/>
              </a:ext>
            </a:extLst>
          </p:cNvPr>
          <p:cNvSpPr>
            <a:spLocks noGrp="1"/>
          </p:cNvSpPr>
          <p:nvPr>
            <p:ph type="title"/>
          </p:nvPr>
        </p:nvSpPr>
        <p:spPr/>
        <p:txBody>
          <a:bodyPr/>
          <a:lstStyle/>
          <a:p>
            <a:r>
              <a:rPr lang="en-GB"/>
              <a:t>CAM Public Consultation – Overview </a:t>
            </a:r>
          </a:p>
        </p:txBody>
      </p:sp>
      <p:sp>
        <p:nvSpPr>
          <p:cNvPr id="6" name="Text Placeholder 5">
            <a:extLst>
              <a:ext uri="{FF2B5EF4-FFF2-40B4-BE49-F238E27FC236}">
                <a16:creationId xmlns:a16="http://schemas.microsoft.com/office/drawing/2014/main" xmlns="" id="{A07D9579-2C77-4D39-A6C5-5C686004374C}"/>
              </a:ext>
            </a:extLst>
          </p:cNvPr>
          <p:cNvSpPr>
            <a:spLocks noGrp="1"/>
          </p:cNvSpPr>
          <p:nvPr>
            <p:ph type="body" sz="quarter" idx="10"/>
          </p:nvPr>
        </p:nvSpPr>
        <p:spPr/>
        <p:txBody>
          <a:bodyPr/>
          <a:lstStyle/>
          <a:p>
            <a:r>
              <a:rPr lang="en-GB" sz="3600" dirty="0"/>
              <a:t>Agenda</a:t>
            </a:r>
          </a:p>
          <a:p>
            <a:pPr lvl="1"/>
            <a:r>
              <a:rPr lang="en-GB" sz="3600" dirty="0"/>
              <a:t>Where are we now</a:t>
            </a:r>
          </a:p>
          <a:p>
            <a:pPr lvl="1"/>
            <a:r>
              <a:rPr lang="en-GB" sz="3600" dirty="0"/>
              <a:t>The need for CAM</a:t>
            </a:r>
          </a:p>
          <a:p>
            <a:pPr lvl="1"/>
            <a:r>
              <a:rPr lang="en-GB" sz="3600" dirty="0"/>
              <a:t>Public consultation </a:t>
            </a:r>
          </a:p>
          <a:p>
            <a:pPr lvl="1"/>
            <a:r>
              <a:rPr lang="en-GB" sz="3600" dirty="0"/>
              <a:t>The Options</a:t>
            </a:r>
          </a:p>
          <a:p>
            <a:pPr lvl="1"/>
            <a:r>
              <a:rPr lang="en-GB" sz="3600"/>
              <a:t>Next Steps </a:t>
            </a:r>
          </a:p>
        </p:txBody>
      </p:sp>
      <p:grpSp>
        <p:nvGrpSpPr>
          <p:cNvPr id="7" name="Group 6">
            <a:extLst>
              <a:ext uri="{FF2B5EF4-FFF2-40B4-BE49-F238E27FC236}">
                <a16:creationId xmlns:a16="http://schemas.microsoft.com/office/drawing/2014/main" xmlns="" id="{FEB33B8E-011A-4B94-B4C6-E88A8BBE9795}"/>
              </a:ext>
            </a:extLst>
          </p:cNvPr>
          <p:cNvGrpSpPr/>
          <p:nvPr/>
        </p:nvGrpSpPr>
        <p:grpSpPr>
          <a:xfrm>
            <a:off x="10910818" y="3041576"/>
            <a:ext cx="12745416" cy="9753721"/>
            <a:chOff x="12191206" y="4625752"/>
            <a:chExt cx="6659994" cy="5096713"/>
          </a:xfrm>
        </p:grpSpPr>
        <p:sp>
          <p:nvSpPr>
            <p:cNvPr id="8" name="object 5">
              <a:extLst>
                <a:ext uri="{FF2B5EF4-FFF2-40B4-BE49-F238E27FC236}">
                  <a16:creationId xmlns:a16="http://schemas.microsoft.com/office/drawing/2014/main" xmlns="" id="{78F970AA-2BBB-44D3-AE81-EAC8EF1A18E5}"/>
                </a:ext>
              </a:extLst>
            </p:cNvPr>
            <p:cNvSpPr/>
            <p:nvPr/>
          </p:nvSpPr>
          <p:spPr>
            <a:xfrm>
              <a:off x="12191206" y="4625752"/>
              <a:ext cx="6659994" cy="5096713"/>
            </a:xfrm>
            <a:prstGeom prst="rect">
              <a:avLst/>
            </a:prstGeom>
            <a:blipFill>
              <a:blip r:embed="rId2" cstate="print"/>
              <a:stretch>
                <a:fillRect/>
              </a:stretch>
            </a:blipFill>
            <a:ln>
              <a:solidFill>
                <a:schemeClr val="accent2"/>
              </a:solidFill>
            </a:ln>
          </p:spPr>
          <p:txBody>
            <a:bodyPr wrap="square" lIns="0" tIns="0" rIns="0" bIns="0" rtlCol="0"/>
            <a:lstStyle/>
            <a:p>
              <a:endParaRPr sz="4800"/>
            </a:p>
          </p:txBody>
        </p:sp>
        <p:sp>
          <p:nvSpPr>
            <p:cNvPr id="9" name="object 25">
              <a:extLst>
                <a:ext uri="{FF2B5EF4-FFF2-40B4-BE49-F238E27FC236}">
                  <a16:creationId xmlns:a16="http://schemas.microsoft.com/office/drawing/2014/main" xmlns="" id="{D88AEB71-8874-40CA-A1AE-F4ED662AE357}"/>
                </a:ext>
              </a:extLst>
            </p:cNvPr>
            <p:cNvSpPr txBox="1"/>
            <p:nvPr/>
          </p:nvSpPr>
          <p:spPr>
            <a:xfrm>
              <a:off x="16043780" y="9062132"/>
              <a:ext cx="2601590" cy="521432"/>
            </a:xfrm>
            <a:prstGeom prst="rect">
              <a:avLst/>
            </a:prstGeom>
          </p:spPr>
          <p:txBody>
            <a:bodyPr vert="horz" wrap="square" lIns="0" tIns="12700" rIns="0" bIns="0" rtlCol="0" anchor="b" anchorCtr="0">
              <a:spAutoFit/>
            </a:bodyPr>
            <a:lstStyle/>
            <a:p>
              <a:pPr marL="12700" algn="r">
                <a:lnSpc>
                  <a:spcPct val="100000"/>
                </a:lnSpc>
                <a:spcBef>
                  <a:spcPts val="100"/>
                </a:spcBef>
              </a:pPr>
              <a:r>
                <a:rPr sz="2800" spc="-45" dirty="0">
                  <a:solidFill>
                    <a:srgbClr val="FFFFFF"/>
                  </a:solidFill>
                  <a:cs typeface="Arial" panose="020B0604020202020204" pitchFamily="34" charset="0"/>
                </a:rPr>
                <a:t>Indicative CGI </a:t>
              </a:r>
              <a:r>
                <a:rPr sz="2800" spc="-30" dirty="0">
                  <a:solidFill>
                    <a:srgbClr val="FFFFFF"/>
                  </a:solidFill>
                  <a:cs typeface="Arial" panose="020B0604020202020204" pitchFamily="34" charset="0"/>
                </a:rPr>
                <a:t>of </a:t>
              </a:r>
              <a:r>
                <a:rPr sz="2800" spc="-165" dirty="0">
                  <a:solidFill>
                    <a:srgbClr val="FFFFFF"/>
                  </a:solidFill>
                  <a:cs typeface="Arial" panose="020B0604020202020204" pitchFamily="34" charset="0"/>
                </a:rPr>
                <a:t>a </a:t>
              </a:r>
              <a:r>
                <a:rPr sz="2800" spc="-30" dirty="0">
                  <a:solidFill>
                    <a:srgbClr val="FFFFFF"/>
                  </a:solidFill>
                  <a:cs typeface="Arial" panose="020B0604020202020204" pitchFamily="34" charset="0"/>
                </a:rPr>
                <a:t>portal</a:t>
              </a:r>
              <a:r>
                <a:rPr sz="2800" spc="10" dirty="0">
                  <a:solidFill>
                    <a:srgbClr val="FFFFFF"/>
                  </a:solidFill>
                  <a:cs typeface="Arial" panose="020B0604020202020204" pitchFamily="34" charset="0"/>
                </a:rPr>
                <a:t> </a:t>
              </a:r>
              <a:r>
                <a:rPr sz="2800" spc="-55" dirty="0">
                  <a:solidFill>
                    <a:srgbClr val="FFFFFF"/>
                  </a:solidFill>
                  <a:cs typeface="Arial" panose="020B0604020202020204" pitchFamily="34" charset="0"/>
                </a:rPr>
                <a:t>entrance/exit</a:t>
              </a:r>
              <a:endParaRPr sz="2800">
                <a:cs typeface="Arial" panose="020B0604020202020204" pitchFamily="34" charset="0"/>
              </a:endParaRPr>
            </a:p>
          </p:txBody>
        </p:sp>
      </p:grpSp>
    </p:spTree>
    <p:extLst>
      <p:ext uri="{BB962C8B-B14F-4D97-AF65-F5344CB8AC3E}">
        <p14:creationId xmlns:p14="http://schemas.microsoft.com/office/powerpoint/2010/main" val="193652170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6F2DBD9-064D-4733-8E09-45B99974A802}"/>
              </a:ext>
            </a:extLst>
          </p:cNvPr>
          <p:cNvSpPr>
            <a:spLocks noGrp="1"/>
          </p:cNvSpPr>
          <p:nvPr>
            <p:ph type="title"/>
          </p:nvPr>
        </p:nvSpPr>
        <p:spPr/>
        <p:txBody>
          <a:bodyPr/>
          <a:lstStyle/>
          <a:p>
            <a:r>
              <a:rPr lang="en-GB"/>
              <a:t>Where are we now? </a:t>
            </a:r>
          </a:p>
        </p:txBody>
      </p:sp>
      <p:sp>
        <p:nvSpPr>
          <p:cNvPr id="5" name="Text Placeholder 4">
            <a:extLst>
              <a:ext uri="{FF2B5EF4-FFF2-40B4-BE49-F238E27FC236}">
                <a16:creationId xmlns:a16="http://schemas.microsoft.com/office/drawing/2014/main" xmlns="" id="{CF4A16DD-1AD2-4049-B3AB-ABE56F2C3592}"/>
              </a:ext>
            </a:extLst>
          </p:cNvPr>
          <p:cNvSpPr>
            <a:spLocks noGrp="1"/>
          </p:cNvSpPr>
          <p:nvPr>
            <p:ph type="body" sz="quarter" idx="10"/>
          </p:nvPr>
        </p:nvSpPr>
        <p:spPr>
          <a:xfrm>
            <a:off x="12729885" y="2844000"/>
            <a:ext cx="11098300" cy="9720263"/>
          </a:xfrm>
        </p:spPr>
        <p:txBody>
          <a:bodyPr>
            <a:noAutofit/>
          </a:bodyPr>
          <a:lstStyle/>
          <a:p>
            <a:pPr lvl="1"/>
            <a:r>
              <a:rPr lang="en-GB" dirty="0"/>
              <a:t>The CPCA is developing the Outline Business Case (OBC) for CAM</a:t>
            </a:r>
          </a:p>
          <a:p>
            <a:pPr lvl="1"/>
            <a:r>
              <a:rPr lang="en-GB" dirty="0"/>
              <a:t>The OBC will be compliant with the HM Treasury Green Book and DfT Guidance for Transport Projects</a:t>
            </a:r>
          </a:p>
          <a:p>
            <a:pPr lvl="1"/>
            <a:r>
              <a:rPr lang="en-GB" dirty="0"/>
              <a:t>At OBC stage, the guidance requires a non-statutory public consultation to be carried out on options under consideration. </a:t>
            </a:r>
          </a:p>
          <a:p>
            <a:pPr lvl="1"/>
            <a:r>
              <a:rPr lang="en-GB" dirty="0"/>
              <a:t>The findings of the consultation will influence the development of the scheme, and support the preparation of the application for a Transport and Works Act Order (TWAO) for the project.</a:t>
            </a:r>
          </a:p>
          <a:p>
            <a:pPr lvl="1"/>
            <a:r>
              <a:rPr lang="en-GB" dirty="0"/>
              <a:t>Engagement </a:t>
            </a:r>
            <a:r>
              <a:rPr lang="en-GB" dirty="0" smtClean="0"/>
              <a:t>with </a:t>
            </a:r>
            <a:r>
              <a:rPr lang="en-GB" dirty="0"/>
              <a:t>colleagues from the City and South Cambridgeshire’s Joint Planning Service, and from the Greater Cambridge Partnership are well underway</a:t>
            </a:r>
          </a:p>
          <a:p>
            <a:pPr marL="0" lvl="1" indent="0">
              <a:buNone/>
            </a:pPr>
            <a:r>
              <a:rPr lang="en-GB" b="1" dirty="0"/>
              <a:t>The scope of the consultation will focus on the level </a:t>
            </a:r>
            <a:br>
              <a:rPr lang="en-GB" b="1" dirty="0"/>
            </a:br>
            <a:r>
              <a:rPr lang="en-GB" b="1" dirty="0"/>
              <a:t>of public support for (a) the overall CAM network and </a:t>
            </a:r>
            <a:br>
              <a:rPr lang="en-GB" b="1" dirty="0"/>
            </a:br>
            <a:r>
              <a:rPr lang="en-GB" b="1" dirty="0"/>
              <a:t>(b) elements of the route alignment, especially the tunnelled section.</a:t>
            </a:r>
          </a:p>
        </p:txBody>
      </p:sp>
      <p:pic>
        <p:nvPicPr>
          <p:cNvPr id="6" name="Picture 5">
            <a:extLst>
              <a:ext uri="{FF2B5EF4-FFF2-40B4-BE49-F238E27FC236}">
                <a16:creationId xmlns:a16="http://schemas.microsoft.com/office/drawing/2014/main" xmlns="" id="{145F7CB9-4DFD-4317-BD24-D97607FD9222}"/>
              </a:ext>
            </a:extLst>
          </p:cNvPr>
          <p:cNvPicPr>
            <a:picLocks noChangeAspect="1"/>
          </p:cNvPicPr>
          <p:nvPr/>
        </p:nvPicPr>
        <p:blipFill rotWithShape="1">
          <a:blip r:embed="rId2"/>
          <a:srcRect r="2712"/>
          <a:stretch/>
        </p:blipFill>
        <p:spPr>
          <a:xfrm>
            <a:off x="0" y="2940424"/>
            <a:ext cx="12199883" cy="10123200"/>
          </a:xfrm>
          <a:prstGeom prst="rect">
            <a:avLst/>
          </a:prstGeom>
        </p:spPr>
      </p:pic>
      <p:cxnSp>
        <p:nvCxnSpPr>
          <p:cNvPr id="10" name="Straight Connector 9">
            <a:extLst>
              <a:ext uri="{FF2B5EF4-FFF2-40B4-BE49-F238E27FC236}">
                <a16:creationId xmlns:a16="http://schemas.microsoft.com/office/drawing/2014/main" xmlns="" id="{33BC1489-CFB5-4813-95FB-0BB6BE10DB23}"/>
              </a:ext>
            </a:extLst>
          </p:cNvPr>
          <p:cNvCxnSpPr>
            <a:cxnSpLocks/>
          </p:cNvCxnSpPr>
          <p:nvPr/>
        </p:nvCxnSpPr>
        <p:spPr>
          <a:xfrm>
            <a:off x="12191206" y="2940424"/>
            <a:ext cx="0" cy="10116000"/>
          </a:xfrm>
          <a:prstGeom prst="line">
            <a:avLst/>
          </a:prstGeom>
          <a:noFill/>
          <a:ln w="152400">
            <a:solidFill>
              <a:srgbClr val="6B2B7B"/>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13317318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CCE3B80-F602-4A2F-AEB5-586EAEBA66EF}"/>
              </a:ext>
            </a:extLst>
          </p:cNvPr>
          <p:cNvSpPr>
            <a:spLocks noGrp="1"/>
          </p:cNvSpPr>
          <p:nvPr>
            <p:ph type="title"/>
          </p:nvPr>
        </p:nvSpPr>
        <p:spPr/>
        <p:txBody>
          <a:bodyPr/>
          <a:lstStyle/>
          <a:p>
            <a:r>
              <a:rPr lang="en-GB"/>
              <a:t>CAM Public Consultation – The Need for CAM</a:t>
            </a:r>
          </a:p>
        </p:txBody>
      </p:sp>
      <p:sp>
        <p:nvSpPr>
          <p:cNvPr id="6" name="Text Placeholder 5">
            <a:extLst>
              <a:ext uri="{FF2B5EF4-FFF2-40B4-BE49-F238E27FC236}">
                <a16:creationId xmlns:a16="http://schemas.microsoft.com/office/drawing/2014/main" xmlns="" id="{35E3EC5C-26D7-4983-AFB6-12693F207C12}"/>
              </a:ext>
            </a:extLst>
          </p:cNvPr>
          <p:cNvSpPr>
            <a:spLocks noGrp="1"/>
          </p:cNvSpPr>
          <p:nvPr>
            <p:ph type="body" sz="quarter" idx="10"/>
          </p:nvPr>
        </p:nvSpPr>
        <p:spPr>
          <a:xfrm>
            <a:off x="815975" y="2844000"/>
            <a:ext cx="21967825" cy="1292662"/>
          </a:xfrm>
        </p:spPr>
        <p:txBody>
          <a:bodyPr>
            <a:spAutoFit/>
          </a:bodyPr>
          <a:lstStyle/>
          <a:p>
            <a:r>
              <a:rPr lang="en-GB" dirty="0"/>
              <a:t>Growth across </a:t>
            </a:r>
            <a:r>
              <a:rPr lang="en-GB"/>
              <a:t>Greater Cambridgeshire</a:t>
            </a:r>
          </a:p>
          <a:p>
            <a:r>
              <a:rPr lang="en-GB">
                <a:solidFill>
                  <a:schemeClr val="accent2"/>
                </a:solidFill>
              </a:rPr>
              <a:t>The Need for CAM</a:t>
            </a:r>
            <a:endParaRPr lang="en-GB" dirty="0"/>
          </a:p>
        </p:txBody>
      </p:sp>
      <p:sp>
        <p:nvSpPr>
          <p:cNvPr id="7" name="object 12">
            <a:extLst>
              <a:ext uri="{FF2B5EF4-FFF2-40B4-BE49-F238E27FC236}">
                <a16:creationId xmlns:a16="http://schemas.microsoft.com/office/drawing/2014/main" xmlns="" id="{69DB4BF2-DBAA-4565-ACDB-618AB92D125F}"/>
              </a:ext>
            </a:extLst>
          </p:cNvPr>
          <p:cNvSpPr/>
          <p:nvPr/>
        </p:nvSpPr>
        <p:spPr>
          <a:xfrm>
            <a:off x="0" y="8154144"/>
            <a:ext cx="24382413" cy="5561856"/>
          </a:xfrm>
          <a:prstGeom prst="rect">
            <a:avLst/>
          </a:prstGeom>
          <a:blipFill>
            <a:blip r:embed="rId2" cstate="print"/>
            <a:stretch>
              <a:fillRect t="-83780" b="-42354"/>
            </a:stretch>
          </a:blipFill>
        </p:spPr>
        <p:txBody>
          <a:bodyPr wrap="square" lIns="0" tIns="0" rIns="0" bIns="0" rtlCol="0"/>
          <a:lstStyle/>
          <a:p>
            <a:endParaRPr/>
          </a:p>
        </p:txBody>
      </p:sp>
      <p:sp>
        <p:nvSpPr>
          <p:cNvPr id="8" name="Text Placeholder 5">
            <a:extLst>
              <a:ext uri="{FF2B5EF4-FFF2-40B4-BE49-F238E27FC236}">
                <a16:creationId xmlns:a16="http://schemas.microsoft.com/office/drawing/2014/main" xmlns="" id="{E13B76CE-0A3D-4098-A9C6-549598FE8E70}"/>
              </a:ext>
            </a:extLst>
          </p:cNvPr>
          <p:cNvSpPr txBox="1">
            <a:spLocks/>
          </p:cNvSpPr>
          <p:nvPr/>
        </p:nvSpPr>
        <p:spPr>
          <a:xfrm>
            <a:off x="815975" y="4409301"/>
            <a:ext cx="7165975" cy="2954655"/>
          </a:xfrm>
          <a:prstGeom prst="rect">
            <a:avLst/>
          </a:prstGeom>
        </p:spPr>
        <p:txBody>
          <a:bodyPr vert="horz" wrap="square" lIns="0" tIns="0" rIns="0" bIns="0" rtlCol="0">
            <a:spAutoFit/>
          </a:bodyPr>
          <a:lstStyle>
            <a:lvl1pPr marL="0" marR="0" indent="0" algn="l" defTabSz="1828709" rtl="0" eaLnBrk="1" fontAlgn="base" latinLnBrk="0" hangingPunct="1">
              <a:lnSpc>
                <a:spcPct val="100000"/>
              </a:lnSpc>
              <a:spcBef>
                <a:spcPts val="1200"/>
              </a:spcBef>
              <a:spcAft>
                <a:spcPts val="1200"/>
              </a:spcAft>
              <a:buClr>
                <a:srgbClr val="D22D7D"/>
              </a:buClr>
              <a:buSzTx/>
              <a:buFont typeface="Wingdings" pitchFamily="2" charset="2"/>
              <a:buNone/>
              <a:tabLst/>
              <a:defRPr sz="3200" b="1">
                <a:solidFill>
                  <a:srgbClr val="6B2B7B"/>
                </a:solidFill>
                <a:latin typeface="+mn-lt"/>
                <a:ea typeface="+mn-ea"/>
                <a:cs typeface="Arial"/>
              </a:defRPr>
            </a:lvl1pPr>
            <a:lvl2pPr marL="360000" marR="0" indent="-360000" algn="l" defTabSz="1828709" rtl="0" eaLnBrk="1" fontAlgn="base" latinLnBrk="0" hangingPunct="1">
              <a:lnSpc>
                <a:spcPct val="100000"/>
              </a:lnSpc>
              <a:spcBef>
                <a:spcPts val="1200"/>
              </a:spcBef>
              <a:spcAft>
                <a:spcPts val="1200"/>
              </a:spcAft>
              <a:buClr>
                <a:srgbClr val="6B2B7B"/>
              </a:buClr>
              <a:buSzTx/>
              <a:buFont typeface="Arial" panose="020B0604020202020204" pitchFamily="34" charset="0"/>
              <a:buChar char="•"/>
              <a:tabLst/>
              <a:defRPr sz="3200" b="0">
                <a:solidFill>
                  <a:schemeClr val="tx1">
                    <a:lumMod val="75000"/>
                    <a:lumOff val="25000"/>
                  </a:schemeClr>
                </a:solidFill>
                <a:latin typeface="+mn-lt"/>
                <a:ea typeface="+mn-ea"/>
                <a:cs typeface="Arial"/>
              </a:defRPr>
            </a:lvl2pPr>
            <a:lvl3pPr marL="1069923" marR="0" indent="-539723" algn="l" defTabSz="1828709" rtl="0" eaLnBrk="1" fontAlgn="base" latinLnBrk="0" hangingPunct="1">
              <a:lnSpc>
                <a:spcPct val="100000"/>
              </a:lnSpc>
              <a:spcBef>
                <a:spcPts val="1200"/>
              </a:spcBef>
              <a:spcAft>
                <a:spcPts val="1200"/>
              </a:spcAft>
              <a:buClr>
                <a:schemeClr val="accent5"/>
              </a:buClr>
              <a:buSzTx/>
              <a:buFont typeface="Times New Roman" pitchFamily="18" charset="0"/>
              <a:buChar char="-"/>
              <a:tabLst/>
              <a:defRPr sz="3200">
                <a:solidFill>
                  <a:schemeClr val="tx1">
                    <a:lumMod val="75000"/>
                    <a:lumOff val="25000"/>
                  </a:schemeClr>
                </a:solidFill>
                <a:latin typeface="+mn-lt"/>
                <a:ea typeface="+mn-ea"/>
                <a:cs typeface="Arial"/>
              </a:defRPr>
            </a:lvl3pPr>
            <a:lvl4pPr marL="1069923" marR="0" indent="-539723" algn="l" defTabSz="1828709" rtl="0" eaLnBrk="1" fontAlgn="base" latinLnBrk="0" hangingPunct="1">
              <a:lnSpc>
                <a:spcPct val="100000"/>
              </a:lnSpc>
              <a:spcBef>
                <a:spcPts val="1200"/>
              </a:spcBef>
              <a:spcAft>
                <a:spcPts val="1200"/>
              </a:spcAft>
              <a:buClr>
                <a:schemeClr val="accent5"/>
              </a:buClr>
              <a:buSzTx/>
              <a:buFont typeface="Times New Roman" pitchFamily="18" charset="0"/>
              <a:buChar char="-"/>
              <a:tabLst/>
              <a:defRPr sz="3200">
                <a:solidFill>
                  <a:schemeClr val="tx1">
                    <a:lumMod val="75000"/>
                    <a:lumOff val="25000"/>
                  </a:schemeClr>
                </a:solidFill>
                <a:latin typeface="+mn-lt"/>
                <a:ea typeface="+mn-ea"/>
                <a:cs typeface="Arial"/>
              </a:defRPr>
            </a:lvl4pPr>
            <a:lvl5pPr marL="1069923" marR="0" indent="-539723" algn="l" defTabSz="1828709" rtl="0" eaLnBrk="1" fontAlgn="base" latinLnBrk="0" hangingPunct="1">
              <a:lnSpc>
                <a:spcPct val="100000"/>
              </a:lnSpc>
              <a:spcBef>
                <a:spcPts val="1200"/>
              </a:spcBef>
              <a:spcAft>
                <a:spcPts val="1200"/>
              </a:spcAft>
              <a:buClr>
                <a:schemeClr val="accent5"/>
              </a:buClr>
              <a:buSzTx/>
              <a:buFont typeface="Times New Roman" pitchFamily="18" charset="0"/>
              <a:buChar char="-"/>
              <a:tabLst/>
              <a:defRPr sz="3200">
                <a:solidFill>
                  <a:schemeClr val="tx1">
                    <a:lumMod val="75000"/>
                    <a:lumOff val="25000"/>
                  </a:schemeClr>
                </a:solidFill>
                <a:latin typeface="+mn-lt"/>
                <a:ea typeface="+mn-ea"/>
                <a:cs typeface="Arial"/>
              </a:defRPr>
            </a:lvl5pPr>
            <a:lvl6pPr marL="1076272" indent="-546073" algn="l" rtl="0" eaLnBrk="1" fontAlgn="base" hangingPunct="1">
              <a:lnSpc>
                <a:spcPts val="4600"/>
              </a:lnSpc>
              <a:spcBef>
                <a:spcPct val="10000"/>
              </a:spcBef>
              <a:spcAft>
                <a:spcPct val="0"/>
              </a:spcAft>
              <a:buClr>
                <a:schemeClr val="accent5"/>
              </a:buClr>
              <a:buFont typeface="Lucida Grande" pitchFamily="-105" charset="0"/>
              <a:buChar char="-"/>
              <a:defRPr sz="4400">
                <a:solidFill>
                  <a:srgbClr val="000000"/>
                </a:solidFill>
                <a:latin typeface="+mn-lt"/>
                <a:ea typeface="+mn-ea"/>
              </a:defRPr>
            </a:lvl6pPr>
            <a:lvl7pPr marL="1076272" indent="-546073" algn="l" rtl="0" eaLnBrk="1" fontAlgn="base" hangingPunct="1">
              <a:lnSpc>
                <a:spcPts val="4600"/>
              </a:lnSpc>
              <a:spcBef>
                <a:spcPct val="10000"/>
              </a:spcBef>
              <a:spcAft>
                <a:spcPct val="0"/>
              </a:spcAft>
              <a:buClr>
                <a:schemeClr val="accent5"/>
              </a:buClr>
              <a:buFont typeface="Lucida Grande" pitchFamily="-105" charset="0"/>
              <a:buChar char="-"/>
              <a:defRPr sz="4400">
                <a:solidFill>
                  <a:srgbClr val="000000"/>
                </a:solidFill>
                <a:latin typeface="+mn-lt"/>
                <a:ea typeface="+mn-ea"/>
              </a:defRPr>
            </a:lvl7pPr>
            <a:lvl8pPr marL="1076272" indent="-546073" algn="l" rtl="0" eaLnBrk="1" fontAlgn="base" hangingPunct="1">
              <a:lnSpc>
                <a:spcPts val="4600"/>
              </a:lnSpc>
              <a:spcBef>
                <a:spcPct val="10000"/>
              </a:spcBef>
              <a:spcAft>
                <a:spcPct val="0"/>
              </a:spcAft>
              <a:buClr>
                <a:schemeClr val="accent5"/>
              </a:buClr>
              <a:buFont typeface="Lucida Grande" pitchFamily="-105" charset="0"/>
              <a:buChar char="-"/>
              <a:defRPr sz="4400">
                <a:solidFill>
                  <a:srgbClr val="000000"/>
                </a:solidFill>
                <a:latin typeface="+mn-lt"/>
                <a:ea typeface="+mn-ea"/>
              </a:defRPr>
            </a:lvl8pPr>
            <a:lvl9pPr marL="1076272" indent="-546073" algn="l" rtl="0" eaLnBrk="1" fontAlgn="base" hangingPunct="1">
              <a:lnSpc>
                <a:spcPts val="4600"/>
              </a:lnSpc>
              <a:spcBef>
                <a:spcPct val="10000"/>
              </a:spcBef>
              <a:spcAft>
                <a:spcPct val="0"/>
              </a:spcAft>
              <a:buClr>
                <a:schemeClr val="accent5"/>
              </a:buClr>
              <a:buFont typeface="Lucida Grande" pitchFamily="-105" charset="0"/>
              <a:buChar char="-"/>
              <a:defRPr sz="4400">
                <a:solidFill>
                  <a:srgbClr val="000000"/>
                </a:solidFill>
                <a:latin typeface="+mn-lt"/>
                <a:ea typeface="+mn-ea"/>
              </a:defRPr>
            </a:lvl9pPr>
          </a:lstStyle>
          <a:p>
            <a:pPr marL="0" lvl="1" indent="0">
              <a:buNone/>
            </a:pPr>
            <a:r>
              <a:rPr lang="en-GB" kern="0">
                <a:solidFill>
                  <a:srgbClr val="000000">
                    <a:lumMod val="75000"/>
                    <a:lumOff val="25000"/>
                  </a:srgbClr>
                </a:solidFill>
              </a:rPr>
              <a:t>To date, economic growth in the region has not been matched by infrastructure, particularly transport. To nurture </a:t>
            </a:r>
            <a:br>
              <a:rPr lang="en-GB" kern="0">
                <a:solidFill>
                  <a:srgbClr val="000000">
                    <a:lumMod val="75000"/>
                    <a:lumOff val="25000"/>
                  </a:srgbClr>
                </a:solidFill>
              </a:rPr>
            </a:br>
            <a:r>
              <a:rPr lang="en-GB" kern="0">
                <a:solidFill>
                  <a:srgbClr val="000000">
                    <a:lumMod val="75000"/>
                    <a:lumOff val="25000"/>
                  </a:srgbClr>
                </a:solidFill>
              </a:rPr>
              <a:t>and sustain this growth, new infrastructure is needed to support the delivery of new jobs and new homes.</a:t>
            </a:r>
          </a:p>
        </p:txBody>
      </p:sp>
      <p:sp>
        <p:nvSpPr>
          <p:cNvPr id="9" name="Text Placeholder 5">
            <a:extLst>
              <a:ext uri="{FF2B5EF4-FFF2-40B4-BE49-F238E27FC236}">
                <a16:creationId xmlns:a16="http://schemas.microsoft.com/office/drawing/2014/main" xmlns="" id="{86AE43E4-DDC6-4F0C-B0E6-C43D33503C4B}"/>
              </a:ext>
            </a:extLst>
          </p:cNvPr>
          <p:cNvSpPr txBox="1">
            <a:spLocks/>
          </p:cNvSpPr>
          <p:nvPr/>
        </p:nvSpPr>
        <p:spPr>
          <a:xfrm>
            <a:off x="8922605" y="4409301"/>
            <a:ext cx="7032625" cy="2954655"/>
          </a:xfrm>
          <a:prstGeom prst="rect">
            <a:avLst/>
          </a:prstGeom>
        </p:spPr>
        <p:txBody>
          <a:bodyPr vert="horz" wrap="square" lIns="0" tIns="0" rIns="0" bIns="0" rtlCol="0">
            <a:spAutoFit/>
          </a:bodyPr>
          <a:lstStyle>
            <a:lvl1pPr marL="0" marR="0" indent="0" algn="l" defTabSz="1828709" rtl="0" eaLnBrk="1" fontAlgn="base" latinLnBrk="0" hangingPunct="1">
              <a:lnSpc>
                <a:spcPct val="100000"/>
              </a:lnSpc>
              <a:spcBef>
                <a:spcPts val="1200"/>
              </a:spcBef>
              <a:spcAft>
                <a:spcPts val="1200"/>
              </a:spcAft>
              <a:buClr>
                <a:srgbClr val="D22D7D"/>
              </a:buClr>
              <a:buSzTx/>
              <a:buFont typeface="Wingdings" pitchFamily="2" charset="2"/>
              <a:buNone/>
              <a:tabLst/>
              <a:defRPr sz="3200" b="1">
                <a:solidFill>
                  <a:srgbClr val="6B2B7B"/>
                </a:solidFill>
                <a:latin typeface="+mn-lt"/>
                <a:ea typeface="+mn-ea"/>
                <a:cs typeface="Arial"/>
              </a:defRPr>
            </a:lvl1pPr>
            <a:lvl2pPr marL="360000" marR="0" indent="-360000" algn="l" defTabSz="1828709" rtl="0" eaLnBrk="1" fontAlgn="base" latinLnBrk="0" hangingPunct="1">
              <a:lnSpc>
                <a:spcPct val="100000"/>
              </a:lnSpc>
              <a:spcBef>
                <a:spcPts val="1200"/>
              </a:spcBef>
              <a:spcAft>
                <a:spcPts val="1200"/>
              </a:spcAft>
              <a:buClr>
                <a:srgbClr val="6B2B7B"/>
              </a:buClr>
              <a:buSzTx/>
              <a:buFont typeface="Arial" panose="020B0604020202020204" pitchFamily="34" charset="0"/>
              <a:buChar char="•"/>
              <a:tabLst/>
              <a:defRPr sz="3200" b="0">
                <a:solidFill>
                  <a:schemeClr val="tx1">
                    <a:lumMod val="75000"/>
                    <a:lumOff val="25000"/>
                  </a:schemeClr>
                </a:solidFill>
                <a:latin typeface="+mn-lt"/>
                <a:ea typeface="+mn-ea"/>
                <a:cs typeface="Arial"/>
              </a:defRPr>
            </a:lvl2pPr>
            <a:lvl3pPr marL="1069923" marR="0" indent="-539723" algn="l" defTabSz="1828709" rtl="0" eaLnBrk="1" fontAlgn="base" latinLnBrk="0" hangingPunct="1">
              <a:lnSpc>
                <a:spcPct val="100000"/>
              </a:lnSpc>
              <a:spcBef>
                <a:spcPts val="1200"/>
              </a:spcBef>
              <a:spcAft>
                <a:spcPts val="1200"/>
              </a:spcAft>
              <a:buClr>
                <a:schemeClr val="accent5"/>
              </a:buClr>
              <a:buSzTx/>
              <a:buFont typeface="Times New Roman" pitchFamily="18" charset="0"/>
              <a:buChar char="-"/>
              <a:tabLst/>
              <a:defRPr sz="3200">
                <a:solidFill>
                  <a:schemeClr val="tx1">
                    <a:lumMod val="75000"/>
                    <a:lumOff val="25000"/>
                  </a:schemeClr>
                </a:solidFill>
                <a:latin typeface="+mn-lt"/>
                <a:ea typeface="+mn-ea"/>
                <a:cs typeface="Arial"/>
              </a:defRPr>
            </a:lvl3pPr>
            <a:lvl4pPr marL="1069923" marR="0" indent="-539723" algn="l" defTabSz="1828709" rtl="0" eaLnBrk="1" fontAlgn="base" latinLnBrk="0" hangingPunct="1">
              <a:lnSpc>
                <a:spcPct val="100000"/>
              </a:lnSpc>
              <a:spcBef>
                <a:spcPts val="1200"/>
              </a:spcBef>
              <a:spcAft>
                <a:spcPts val="1200"/>
              </a:spcAft>
              <a:buClr>
                <a:schemeClr val="accent5"/>
              </a:buClr>
              <a:buSzTx/>
              <a:buFont typeface="Times New Roman" pitchFamily="18" charset="0"/>
              <a:buChar char="-"/>
              <a:tabLst/>
              <a:defRPr sz="3200">
                <a:solidFill>
                  <a:schemeClr val="tx1">
                    <a:lumMod val="75000"/>
                    <a:lumOff val="25000"/>
                  </a:schemeClr>
                </a:solidFill>
                <a:latin typeface="+mn-lt"/>
                <a:ea typeface="+mn-ea"/>
                <a:cs typeface="Arial"/>
              </a:defRPr>
            </a:lvl4pPr>
            <a:lvl5pPr marL="1069923" marR="0" indent="-539723" algn="l" defTabSz="1828709" rtl="0" eaLnBrk="1" fontAlgn="base" latinLnBrk="0" hangingPunct="1">
              <a:lnSpc>
                <a:spcPct val="100000"/>
              </a:lnSpc>
              <a:spcBef>
                <a:spcPts val="1200"/>
              </a:spcBef>
              <a:spcAft>
                <a:spcPts val="1200"/>
              </a:spcAft>
              <a:buClr>
                <a:schemeClr val="accent5"/>
              </a:buClr>
              <a:buSzTx/>
              <a:buFont typeface="Times New Roman" pitchFamily="18" charset="0"/>
              <a:buChar char="-"/>
              <a:tabLst/>
              <a:defRPr sz="3200">
                <a:solidFill>
                  <a:schemeClr val="tx1">
                    <a:lumMod val="75000"/>
                    <a:lumOff val="25000"/>
                  </a:schemeClr>
                </a:solidFill>
                <a:latin typeface="+mn-lt"/>
                <a:ea typeface="+mn-ea"/>
                <a:cs typeface="Arial"/>
              </a:defRPr>
            </a:lvl5pPr>
            <a:lvl6pPr marL="1076272" indent="-546073" algn="l" rtl="0" eaLnBrk="1" fontAlgn="base" hangingPunct="1">
              <a:lnSpc>
                <a:spcPts val="4600"/>
              </a:lnSpc>
              <a:spcBef>
                <a:spcPct val="10000"/>
              </a:spcBef>
              <a:spcAft>
                <a:spcPct val="0"/>
              </a:spcAft>
              <a:buClr>
                <a:schemeClr val="accent5"/>
              </a:buClr>
              <a:buFont typeface="Lucida Grande" pitchFamily="-105" charset="0"/>
              <a:buChar char="-"/>
              <a:defRPr sz="4400">
                <a:solidFill>
                  <a:srgbClr val="000000"/>
                </a:solidFill>
                <a:latin typeface="+mn-lt"/>
                <a:ea typeface="+mn-ea"/>
              </a:defRPr>
            </a:lvl6pPr>
            <a:lvl7pPr marL="1076272" indent="-546073" algn="l" rtl="0" eaLnBrk="1" fontAlgn="base" hangingPunct="1">
              <a:lnSpc>
                <a:spcPts val="4600"/>
              </a:lnSpc>
              <a:spcBef>
                <a:spcPct val="10000"/>
              </a:spcBef>
              <a:spcAft>
                <a:spcPct val="0"/>
              </a:spcAft>
              <a:buClr>
                <a:schemeClr val="accent5"/>
              </a:buClr>
              <a:buFont typeface="Lucida Grande" pitchFamily="-105" charset="0"/>
              <a:buChar char="-"/>
              <a:defRPr sz="4400">
                <a:solidFill>
                  <a:srgbClr val="000000"/>
                </a:solidFill>
                <a:latin typeface="+mn-lt"/>
                <a:ea typeface="+mn-ea"/>
              </a:defRPr>
            </a:lvl7pPr>
            <a:lvl8pPr marL="1076272" indent="-546073" algn="l" rtl="0" eaLnBrk="1" fontAlgn="base" hangingPunct="1">
              <a:lnSpc>
                <a:spcPts val="4600"/>
              </a:lnSpc>
              <a:spcBef>
                <a:spcPct val="10000"/>
              </a:spcBef>
              <a:spcAft>
                <a:spcPct val="0"/>
              </a:spcAft>
              <a:buClr>
                <a:schemeClr val="accent5"/>
              </a:buClr>
              <a:buFont typeface="Lucida Grande" pitchFamily="-105" charset="0"/>
              <a:buChar char="-"/>
              <a:defRPr sz="4400">
                <a:solidFill>
                  <a:srgbClr val="000000"/>
                </a:solidFill>
                <a:latin typeface="+mn-lt"/>
                <a:ea typeface="+mn-ea"/>
              </a:defRPr>
            </a:lvl8pPr>
            <a:lvl9pPr marL="1076272" indent="-546073" algn="l" rtl="0" eaLnBrk="1" fontAlgn="base" hangingPunct="1">
              <a:lnSpc>
                <a:spcPts val="4600"/>
              </a:lnSpc>
              <a:spcBef>
                <a:spcPct val="10000"/>
              </a:spcBef>
              <a:spcAft>
                <a:spcPct val="0"/>
              </a:spcAft>
              <a:buClr>
                <a:schemeClr val="accent5"/>
              </a:buClr>
              <a:buFont typeface="Lucida Grande" pitchFamily="-105" charset="0"/>
              <a:buChar char="-"/>
              <a:defRPr sz="4400">
                <a:solidFill>
                  <a:srgbClr val="000000"/>
                </a:solidFill>
                <a:latin typeface="+mn-lt"/>
                <a:ea typeface="+mn-ea"/>
              </a:defRPr>
            </a:lvl9pPr>
          </a:lstStyle>
          <a:p>
            <a:pPr marL="0" lvl="1" indent="0">
              <a:buNone/>
            </a:pPr>
            <a:r>
              <a:rPr lang="en-GB" kern="0">
                <a:solidFill>
                  <a:srgbClr val="000000">
                    <a:lumMod val="75000"/>
                    <a:lumOff val="25000"/>
                  </a:srgbClr>
                </a:solidFill>
              </a:rPr>
              <a:t>CAM will connect key regional centres of employment, existing settlements, key railway stations, new homes </a:t>
            </a:r>
            <a:br>
              <a:rPr lang="en-GB" kern="0">
                <a:solidFill>
                  <a:srgbClr val="000000">
                    <a:lumMod val="75000"/>
                    <a:lumOff val="25000"/>
                  </a:srgbClr>
                </a:solidFill>
              </a:rPr>
            </a:br>
            <a:r>
              <a:rPr lang="en-GB" kern="0">
                <a:solidFill>
                  <a:srgbClr val="000000">
                    <a:lumMod val="75000"/>
                    <a:lumOff val="25000"/>
                  </a:srgbClr>
                </a:solidFill>
              </a:rPr>
              <a:t>and planned growth, to create a platform for sustainable and inclusive growth across the region.</a:t>
            </a:r>
          </a:p>
        </p:txBody>
      </p:sp>
      <p:sp>
        <p:nvSpPr>
          <p:cNvPr id="10" name="Text Placeholder 5">
            <a:extLst>
              <a:ext uri="{FF2B5EF4-FFF2-40B4-BE49-F238E27FC236}">
                <a16:creationId xmlns:a16="http://schemas.microsoft.com/office/drawing/2014/main" xmlns="" id="{BAF1A089-88A9-4A93-B93F-B25CCB4CB236}"/>
              </a:ext>
            </a:extLst>
          </p:cNvPr>
          <p:cNvSpPr txBox="1">
            <a:spLocks/>
          </p:cNvSpPr>
          <p:nvPr/>
        </p:nvSpPr>
        <p:spPr>
          <a:xfrm>
            <a:off x="16895885" y="4409301"/>
            <a:ext cx="7032625" cy="2954655"/>
          </a:xfrm>
          <a:prstGeom prst="rect">
            <a:avLst/>
          </a:prstGeom>
        </p:spPr>
        <p:txBody>
          <a:bodyPr vert="horz" wrap="square" lIns="0" tIns="0" rIns="0" bIns="0" rtlCol="0">
            <a:spAutoFit/>
          </a:bodyPr>
          <a:lstStyle>
            <a:lvl1pPr marL="0" marR="0" indent="0" algn="l" defTabSz="1828709" rtl="0" eaLnBrk="1" fontAlgn="base" latinLnBrk="0" hangingPunct="1">
              <a:lnSpc>
                <a:spcPct val="100000"/>
              </a:lnSpc>
              <a:spcBef>
                <a:spcPts val="1200"/>
              </a:spcBef>
              <a:spcAft>
                <a:spcPts val="1200"/>
              </a:spcAft>
              <a:buClr>
                <a:srgbClr val="D22D7D"/>
              </a:buClr>
              <a:buSzTx/>
              <a:buFont typeface="Wingdings" pitchFamily="2" charset="2"/>
              <a:buNone/>
              <a:tabLst/>
              <a:defRPr sz="3200" b="1">
                <a:solidFill>
                  <a:srgbClr val="6B2B7B"/>
                </a:solidFill>
                <a:latin typeface="+mn-lt"/>
                <a:ea typeface="+mn-ea"/>
                <a:cs typeface="Arial"/>
              </a:defRPr>
            </a:lvl1pPr>
            <a:lvl2pPr marL="360000" marR="0" indent="-360000" algn="l" defTabSz="1828709" rtl="0" eaLnBrk="1" fontAlgn="base" latinLnBrk="0" hangingPunct="1">
              <a:lnSpc>
                <a:spcPct val="100000"/>
              </a:lnSpc>
              <a:spcBef>
                <a:spcPts val="1200"/>
              </a:spcBef>
              <a:spcAft>
                <a:spcPts val="1200"/>
              </a:spcAft>
              <a:buClr>
                <a:srgbClr val="6B2B7B"/>
              </a:buClr>
              <a:buSzTx/>
              <a:buFont typeface="Arial" panose="020B0604020202020204" pitchFamily="34" charset="0"/>
              <a:buChar char="•"/>
              <a:tabLst/>
              <a:defRPr sz="3200" b="0">
                <a:solidFill>
                  <a:schemeClr val="tx1">
                    <a:lumMod val="75000"/>
                    <a:lumOff val="25000"/>
                  </a:schemeClr>
                </a:solidFill>
                <a:latin typeface="+mn-lt"/>
                <a:ea typeface="+mn-ea"/>
                <a:cs typeface="Arial"/>
              </a:defRPr>
            </a:lvl2pPr>
            <a:lvl3pPr marL="1069923" marR="0" indent="-539723" algn="l" defTabSz="1828709" rtl="0" eaLnBrk="1" fontAlgn="base" latinLnBrk="0" hangingPunct="1">
              <a:lnSpc>
                <a:spcPct val="100000"/>
              </a:lnSpc>
              <a:spcBef>
                <a:spcPts val="1200"/>
              </a:spcBef>
              <a:spcAft>
                <a:spcPts val="1200"/>
              </a:spcAft>
              <a:buClr>
                <a:schemeClr val="accent5"/>
              </a:buClr>
              <a:buSzTx/>
              <a:buFont typeface="Times New Roman" pitchFamily="18" charset="0"/>
              <a:buChar char="-"/>
              <a:tabLst/>
              <a:defRPr sz="3200">
                <a:solidFill>
                  <a:schemeClr val="tx1">
                    <a:lumMod val="75000"/>
                    <a:lumOff val="25000"/>
                  </a:schemeClr>
                </a:solidFill>
                <a:latin typeface="+mn-lt"/>
                <a:ea typeface="+mn-ea"/>
                <a:cs typeface="Arial"/>
              </a:defRPr>
            </a:lvl3pPr>
            <a:lvl4pPr marL="1069923" marR="0" indent="-539723" algn="l" defTabSz="1828709" rtl="0" eaLnBrk="1" fontAlgn="base" latinLnBrk="0" hangingPunct="1">
              <a:lnSpc>
                <a:spcPct val="100000"/>
              </a:lnSpc>
              <a:spcBef>
                <a:spcPts val="1200"/>
              </a:spcBef>
              <a:spcAft>
                <a:spcPts val="1200"/>
              </a:spcAft>
              <a:buClr>
                <a:schemeClr val="accent5"/>
              </a:buClr>
              <a:buSzTx/>
              <a:buFont typeface="Times New Roman" pitchFamily="18" charset="0"/>
              <a:buChar char="-"/>
              <a:tabLst/>
              <a:defRPr sz="3200">
                <a:solidFill>
                  <a:schemeClr val="tx1">
                    <a:lumMod val="75000"/>
                    <a:lumOff val="25000"/>
                  </a:schemeClr>
                </a:solidFill>
                <a:latin typeface="+mn-lt"/>
                <a:ea typeface="+mn-ea"/>
                <a:cs typeface="Arial"/>
              </a:defRPr>
            </a:lvl4pPr>
            <a:lvl5pPr marL="1069923" marR="0" indent="-539723" algn="l" defTabSz="1828709" rtl="0" eaLnBrk="1" fontAlgn="base" latinLnBrk="0" hangingPunct="1">
              <a:lnSpc>
                <a:spcPct val="100000"/>
              </a:lnSpc>
              <a:spcBef>
                <a:spcPts val="1200"/>
              </a:spcBef>
              <a:spcAft>
                <a:spcPts val="1200"/>
              </a:spcAft>
              <a:buClr>
                <a:schemeClr val="accent5"/>
              </a:buClr>
              <a:buSzTx/>
              <a:buFont typeface="Times New Roman" pitchFamily="18" charset="0"/>
              <a:buChar char="-"/>
              <a:tabLst/>
              <a:defRPr sz="3200">
                <a:solidFill>
                  <a:schemeClr val="tx1">
                    <a:lumMod val="75000"/>
                    <a:lumOff val="25000"/>
                  </a:schemeClr>
                </a:solidFill>
                <a:latin typeface="+mn-lt"/>
                <a:ea typeface="+mn-ea"/>
                <a:cs typeface="Arial"/>
              </a:defRPr>
            </a:lvl5pPr>
            <a:lvl6pPr marL="1076272" indent="-546073" algn="l" rtl="0" eaLnBrk="1" fontAlgn="base" hangingPunct="1">
              <a:lnSpc>
                <a:spcPts val="4600"/>
              </a:lnSpc>
              <a:spcBef>
                <a:spcPct val="10000"/>
              </a:spcBef>
              <a:spcAft>
                <a:spcPct val="0"/>
              </a:spcAft>
              <a:buClr>
                <a:schemeClr val="accent5"/>
              </a:buClr>
              <a:buFont typeface="Lucida Grande" pitchFamily="-105" charset="0"/>
              <a:buChar char="-"/>
              <a:defRPr sz="4400">
                <a:solidFill>
                  <a:srgbClr val="000000"/>
                </a:solidFill>
                <a:latin typeface="+mn-lt"/>
                <a:ea typeface="+mn-ea"/>
              </a:defRPr>
            </a:lvl6pPr>
            <a:lvl7pPr marL="1076272" indent="-546073" algn="l" rtl="0" eaLnBrk="1" fontAlgn="base" hangingPunct="1">
              <a:lnSpc>
                <a:spcPts val="4600"/>
              </a:lnSpc>
              <a:spcBef>
                <a:spcPct val="10000"/>
              </a:spcBef>
              <a:spcAft>
                <a:spcPct val="0"/>
              </a:spcAft>
              <a:buClr>
                <a:schemeClr val="accent5"/>
              </a:buClr>
              <a:buFont typeface="Lucida Grande" pitchFamily="-105" charset="0"/>
              <a:buChar char="-"/>
              <a:defRPr sz="4400">
                <a:solidFill>
                  <a:srgbClr val="000000"/>
                </a:solidFill>
                <a:latin typeface="+mn-lt"/>
                <a:ea typeface="+mn-ea"/>
              </a:defRPr>
            </a:lvl7pPr>
            <a:lvl8pPr marL="1076272" indent="-546073" algn="l" rtl="0" eaLnBrk="1" fontAlgn="base" hangingPunct="1">
              <a:lnSpc>
                <a:spcPts val="4600"/>
              </a:lnSpc>
              <a:spcBef>
                <a:spcPct val="10000"/>
              </a:spcBef>
              <a:spcAft>
                <a:spcPct val="0"/>
              </a:spcAft>
              <a:buClr>
                <a:schemeClr val="accent5"/>
              </a:buClr>
              <a:buFont typeface="Lucida Grande" pitchFamily="-105" charset="0"/>
              <a:buChar char="-"/>
              <a:defRPr sz="4400">
                <a:solidFill>
                  <a:srgbClr val="000000"/>
                </a:solidFill>
                <a:latin typeface="+mn-lt"/>
                <a:ea typeface="+mn-ea"/>
              </a:defRPr>
            </a:lvl8pPr>
            <a:lvl9pPr marL="1076272" indent="-546073" algn="l" rtl="0" eaLnBrk="1" fontAlgn="base" hangingPunct="1">
              <a:lnSpc>
                <a:spcPts val="4600"/>
              </a:lnSpc>
              <a:spcBef>
                <a:spcPct val="10000"/>
              </a:spcBef>
              <a:spcAft>
                <a:spcPct val="0"/>
              </a:spcAft>
              <a:buClr>
                <a:schemeClr val="accent5"/>
              </a:buClr>
              <a:buFont typeface="Lucida Grande" pitchFamily="-105" charset="0"/>
              <a:buChar char="-"/>
              <a:defRPr sz="4400">
                <a:solidFill>
                  <a:srgbClr val="000000"/>
                </a:solidFill>
                <a:latin typeface="+mn-lt"/>
                <a:ea typeface="+mn-ea"/>
              </a:defRPr>
            </a:lvl9pPr>
          </a:lstStyle>
          <a:p>
            <a:pPr marL="0" lvl="1" indent="0">
              <a:buNone/>
            </a:pPr>
            <a:r>
              <a:rPr lang="en-GB" kern="0">
                <a:solidFill>
                  <a:srgbClr val="000000">
                    <a:lumMod val="75000"/>
                    <a:lumOff val="25000"/>
                  </a:srgbClr>
                </a:solidFill>
              </a:rPr>
              <a:t>Introducing a rapid transit solution in the form of CAM will transform people’s day-to-day lives, by connecting communities and creating new jobs and widening access to opportunities across the region.</a:t>
            </a:r>
          </a:p>
        </p:txBody>
      </p:sp>
    </p:spTree>
    <p:extLst>
      <p:ext uri="{BB962C8B-B14F-4D97-AF65-F5344CB8AC3E}">
        <p14:creationId xmlns:p14="http://schemas.microsoft.com/office/powerpoint/2010/main" val="310170324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xmlns="" id="{739D5900-BE11-412F-A364-C63CE6D27F67}"/>
              </a:ext>
            </a:extLst>
          </p:cNvPr>
          <p:cNvCxnSpPr>
            <a:cxnSpLocks/>
          </p:cNvCxnSpPr>
          <p:nvPr/>
        </p:nvCxnSpPr>
        <p:spPr>
          <a:xfrm flipV="1">
            <a:off x="-305472" y="6718784"/>
            <a:ext cx="24882054" cy="6563250"/>
          </a:xfrm>
          <a:prstGeom prst="line">
            <a:avLst/>
          </a:prstGeom>
          <a:noFill/>
          <a:ln w="152400">
            <a:solidFill>
              <a:srgbClr val="6B2B7B"/>
            </a:solidFill>
          </a:ln>
          <a:effectLst/>
        </p:spPr>
        <p:style>
          <a:lnRef idx="1">
            <a:schemeClr val="accent1"/>
          </a:lnRef>
          <a:fillRef idx="3">
            <a:schemeClr val="accent1"/>
          </a:fillRef>
          <a:effectRef idx="2">
            <a:schemeClr val="accent1"/>
          </a:effectRef>
          <a:fontRef idx="minor">
            <a:schemeClr val="lt1"/>
          </a:fontRef>
        </p:style>
      </p:cxnSp>
      <p:sp>
        <p:nvSpPr>
          <p:cNvPr id="4" name="Title 3">
            <a:extLst>
              <a:ext uri="{FF2B5EF4-FFF2-40B4-BE49-F238E27FC236}">
                <a16:creationId xmlns:a16="http://schemas.microsoft.com/office/drawing/2014/main" xmlns="" id="{DD1ABB6F-559C-4554-BE79-0E0598D48A3D}"/>
              </a:ext>
            </a:extLst>
          </p:cNvPr>
          <p:cNvSpPr>
            <a:spLocks noGrp="1"/>
          </p:cNvSpPr>
          <p:nvPr>
            <p:ph type="title"/>
          </p:nvPr>
        </p:nvSpPr>
        <p:spPr/>
        <p:txBody>
          <a:bodyPr/>
          <a:lstStyle/>
          <a:p>
            <a:r>
              <a:rPr lang="en-GB"/>
              <a:t>CAM Public Consultation – The Benefits</a:t>
            </a:r>
          </a:p>
        </p:txBody>
      </p:sp>
      <p:sp>
        <p:nvSpPr>
          <p:cNvPr id="5" name="object 22">
            <a:extLst>
              <a:ext uri="{FF2B5EF4-FFF2-40B4-BE49-F238E27FC236}">
                <a16:creationId xmlns:a16="http://schemas.microsoft.com/office/drawing/2014/main" xmlns="" id="{451CAFCC-A030-458D-B2EC-CA3D13C53FF4}"/>
              </a:ext>
            </a:extLst>
          </p:cNvPr>
          <p:cNvSpPr txBox="1"/>
          <p:nvPr/>
        </p:nvSpPr>
        <p:spPr>
          <a:xfrm>
            <a:off x="10142140" y="5076383"/>
            <a:ext cx="4026122" cy="3102823"/>
          </a:xfrm>
          <a:prstGeom prst="rect">
            <a:avLst/>
          </a:prstGeom>
        </p:spPr>
        <p:txBody>
          <a:bodyPr vert="horz" wrap="square" lIns="0" tIns="84455" rIns="0" bIns="108000" rtlCol="0" anchor="b" anchorCtr="0">
            <a:spAutoFit/>
          </a:bodyPr>
          <a:lstStyle/>
          <a:p>
            <a:pPr algn="ctr">
              <a:lnSpc>
                <a:spcPct val="100000"/>
              </a:lnSpc>
              <a:spcBef>
                <a:spcPts val="600"/>
              </a:spcBef>
            </a:pPr>
            <a:r>
              <a:rPr sz="2800" b="1" spc="-5" dirty="0">
                <a:solidFill>
                  <a:srgbClr val="6B2B7B"/>
                </a:solidFill>
                <a:cs typeface="Open Sans"/>
              </a:rPr>
              <a:t>Improving </a:t>
            </a:r>
            <a:r>
              <a:rPr sz="2800" b="1" dirty="0">
                <a:solidFill>
                  <a:srgbClr val="6B2B7B"/>
                </a:solidFill>
                <a:cs typeface="Open Sans"/>
              </a:rPr>
              <a:t>Air Quality and </a:t>
            </a:r>
            <a:r>
              <a:rPr sz="2800" b="1" spc="-5" dirty="0">
                <a:solidFill>
                  <a:srgbClr val="6B2B7B"/>
                </a:solidFill>
                <a:cs typeface="Open Sans"/>
              </a:rPr>
              <a:t>Reducing Congestion</a:t>
            </a:r>
            <a:endParaRPr sz="2800" dirty="0">
              <a:solidFill>
                <a:srgbClr val="6B2B7B"/>
              </a:solidFill>
              <a:cs typeface="Open Sans"/>
            </a:endParaRPr>
          </a:p>
          <a:p>
            <a:pPr marR="5080" algn="ctr">
              <a:lnSpc>
                <a:spcPct val="100000"/>
              </a:lnSpc>
              <a:spcBef>
                <a:spcPts val="600"/>
              </a:spcBef>
            </a:pPr>
            <a:r>
              <a:rPr lang="en-GB" sz="2000" spc="-5" dirty="0">
                <a:solidFill>
                  <a:schemeClr val="tx1">
                    <a:lumMod val="75000"/>
                    <a:lumOff val="25000"/>
                  </a:schemeClr>
                </a:solidFill>
                <a:cs typeface="Open Sans"/>
              </a:rPr>
              <a:t>A</a:t>
            </a:r>
            <a:r>
              <a:rPr sz="2000" dirty="0">
                <a:solidFill>
                  <a:schemeClr val="tx1">
                    <a:lumMod val="75000"/>
                    <a:lumOff val="25000"/>
                  </a:schemeClr>
                </a:solidFill>
                <a:cs typeface="Open Sans"/>
              </a:rPr>
              <a:t> </a:t>
            </a:r>
            <a:r>
              <a:rPr sz="2000" spc="-10" dirty="0">
                <a:solidFill>
                  <a:schemeClr val="tx1">
                    <a:lumMod val="75000"/>
                    <a:lumOff val="25000"/>
                  </a:schemeClr>
                </a:solidFill>
                <a:cs typeface="Open Sans"/>
              </a:rPr>
              <a:t>genuine alternative </a:t>
            </a:r>
            <a:r>
              <a:rPr sz="2000" spc="-5" dirty="0">
                <a:solidFill>
                  <a:schemeClr val="tx1">
                    <a:lumMod val="75000"/>
                    <a:lumOff val="25000"/>
                  </a:schemeClr>
                </a:solidFill>
                <a:cs typeface="Open Sans"/>
              </a:rPr>
              <a:t>to </a:t>
            </a:r>
            <a:r>
              <a:rPr sz="2000" spc="-10" dirty="0">
                <a:solidFill>
                  <a:schemeClr val="tx1">
                    <a:lumMod val="75000"/>
                    <a:lumOff val="25000"/>
                  </a:schemeClr>
                </a:solidFill>
                <a:cs typeface="Open Sans"/>
              </a:rPr>
              <a:t>using the car, CAM</a:t>
            </a:r>
            <a:r>
              <a:rPr sz="2000" spc="-175" dirty="0">
                <a:solidFill>
                  <a:schemeClr val="tx1">
                    <a:lumMod val="75000"/>
                    <a:lumOff val="25000"/>
                  </a:schemeClr>
                </a:solidFill>
                <a:cs typeface="Open Sans"/>
              </a:rPr>
              <a:t> </a:t>
            </a:r>
            <a:r>
              <a:rPr sz="2000" spc="-10" dirty="0">
                <a:solidFill>
                  <a:schemeClr val="tx1">
                    <a:lumMod val="75000"/>
                    <a:lumOff val="25000"/>
                  </a:schemeClr>
                </a:solidFill>
                <a:cs typeface="Open Sans"/>
              </a:rPr>
              <a:t>would</a:t>
            </a:r>
            <a:r>
              <a:rPr lang="en-GB" sz="2000" spc="-10" dirty="0">
                <a:solidFill>
                  <a:schemeClr val="tx1">
                    <a:lumMod val="75000"/>
                    <a:lumOff val="25000"/>
                  </a:schemeClr>
                </a:solidFill>
                <a:cs typeface="Open Sans"/>
              </a:rPr>
              <a:t> </a:t>
            </a:r>
            <a:r>
              <a:rPr sz="2000" dirty="0">
                <a:solidFill>
                  <a:schemeClr val="tx1">
                    <a:lumMod val="75000"/>
                    <a:lumOff val="25000"/>
                  </a:schemeClr>
                </a:solidFill>
                <a:cs typeface="Open Sans"/>
              </a:rPr>
              <a:t>help to reduce congestion and improve air quality within the city of Cambridge through the use </a:t>
            </a:r>
            <a:r>
              <a:rPr sz="2000" spc="5" dirty="0">
                <a:solidFill>
                  <a:schemeClr val="tx1">
                    <a:lumMod val="75000"/>
                    <a:lumOff val="25000"/>
                  </a:schemeClr>
                </a:solidFill>
                <a:cs typeface="Open Sans"/>
              </a:rPr>
              <a:t>of</a:t>
            </a:r>
            <a:r>
              <a:rPr lang="en-GB" sz="2000" spc="5" dirty="0">
                <a:solidFill>
                  <a:schemeClr val="tx1">
                    <a:lumMod val="75000"/>
                    <a:lumOff val="25000"/>
                  </a:schemeClr>
                </a:solidFill>
                <a:cs typeface="Open Sans"/>
              </a:rPr>
              <a:t> </a:t>
            </a:r>
            <a:r>
              <a:rPr sz="2000" spc="-5" dirty="0">
                <a:solidFill>
                  <a:schemeClr val="tx1">
                    <a:lumMod val="75000"/>
                    <a:lumOff val="25000"/>
                  </a:schemeClr>
                </a:solidFill>
                <a:cs typeface="Open Sans"/>
              </a:rPr>
              <a:t>electric </a:t>
            </a:r>
            <a:r>
              <a:rPr sz="2000" dirty="0">
                <a:solidFill>
                  <a:schemeClr val="tx1">
                    <a:lumMod val="75000"/>
                    <a:lumOff val="25000"/>
                  </a:schemeClr>
                </a:solidFill>
                <a:cs typeface="Open Sans"/>
              </a:rPr>
              <a:t>vehicles</a:t>
            </a:r>
            <a:r>
              <a:rPr lang="en-GB" sz="2000" dirty="0">
                <a:solidFill>
                  <a:schemeClr val="tx1">
                    <a:lumMod val="75000"/>
                    <a:lumOff val="25000"/>
                  </a:schemeClr>
                </a:solidFill>
                <a:cs typeface="Open Sans"/>
              </a:rPr>
              <a:t>.</a:t>
            </a:r>
            <a:endParaRPr sz="2000" dirty="0">
              <a:solidFill>
                <a:schemeClr val="tx1">
                  <a:lumMod val="75000"/>
                  <a:lumOff val="25000"/>
                </a:schemeClr>
              </a:solidFill>
              <a:cs typeface="Open Sans"/>
            </a:endParaRPr>
          </a:p>
        </p:txBody>
      </p:sp>
      <p:sp>
        <p:nvSpPr>
          <p:cNvPr id="6" name="object 23">
            <a:extLst>
              <a:ext uri="{FF2B5EF4-FFF2-40B4-BE49-F238E27FC236}">
                <a16:creationId xmlns:a16="http://schemas.microsoft.com/office/drawing/2014/main" xmlns="" id="{677C7B67-8C93-42EE-8DEE-BE8E1DB35AB7}"/>
              </a:ext>
            </a:extLst>
          </p:cNvPr>
          <p:cNvSpPr txBox="1"/>
          <p:nvPr/>
        </p:nvSpPr>
        <p:spPr>
          <a:xfrm>
            <a:off x="525910" y="7898514"/>
            <a:ext cx="4026122" cy="2671936"/>
          </a:xfrm>
          <a:prstGeom prst="rect">
            <a:avLst/>
          </a:prstGeom>
        </p:spPr>
        <p:txBody>
          <a:bodyPr vert="horz" wrap="square" lIns="0" tIns="84455" rIns="0" bIns="108000" rtlCol="0" anchor="b" anchorCtr="0">
            <a:spAutoFit/>
          </a:bodyPr>
          <a:lstStyle/>
          <a:p>
            <a:pPr algn="ctr">
              <a:lnSpc>
                <a:spcPct val="100000"/>
              </a:lnSpc>
              <a:spcBef>
                <a:spcPts val="600"/>
              </a:spcBef>
            </a:pPr>
            <a:r>
              <a:rPr sz="2800" b="1" spc="-5" dirty="0">
                <a:solidFill>
                  <a:srgbClr val="6B2B7B"/>
                </a:solidFill>
                <a:cs typeface="Open Sans"/>
              </a:rPr>
              <a:t>Improving </a:t>
            </a:r>
            <a:r>
              <a:rPr sz="2800" b="1">
                <a:solidFill>
                  <a:srgbClr val="6B2B7B"/>
                </a:solidFill>
                <a:cs typeface="Open Sans"/>
              </a:rPr>
              <a:t>Your </a:t>
            </a:r>
            <a:r>
              <a:rPr lang="en-GB" sz="2800" b="1">
                <a:solidFill>
                  <a:srgbClr val="6B2B7B"/>
                </a:solidFill>
                <a:cs typeface="Open Sans"/>
              </a:rPr>
              <a:t/>
            </a:r>
            <a:br>
              <a:rPr lang="en-GB" sz="2800" b="1">
                <a:solidFill>
                  <a:srgbClr val="6B2B7B"/>
                </a:solidFill>
                <a:cs typeface="Open Sans"/>
              </a:rPr>
            </a:br>
            <a:r>
              <a:rPr sz="2800" b="1" spc="-5">
                <a:solidFill>
                  <a:srgbClr val="6B2B7B"/>
                </a:solidFill>
                <a:cs typeface="Open Sans"/>
              </a:rPr>
              <a:t>Travel</a:t>
            </a:r>
            <a:r>
              <a:rPr sz="2800" b="1">
                <a:solidFill>
                  <a:srgbClr val="6B2B7B"/>
                </a:solidFill>
                <a:cs typeface="Open Sans"/>
              </a:rPr>
              <a:t> </a:t>
            </a:r>
            <a:r>
              <a:rPr sz="2800" b="1" spc="-5" dirty="0">
                <a:solidFill>
                  <a:srgbClr val="6B2B7B"/>
                </a:solidFill>
                <a:cs typeface="Open Sans"/>
              </a:rPr>
              <a:t>Experience</a:t>
            </a:r>
            <a:endParaRPr sz="2800" dirty="0">
              <a:solidFill>
                <a:srgbClr val="6B2B7B"/>
              </a:solidFill>
              <a:cs typeface="Open Sans"/>
            </a:endParaRPr>
          </a:p>
          <a:p>
            <a:pPr marR="5080" algn="ctr">
              <a:lnSpc>
                <a:spcPct val="100000"/>
              </a:lnSpc>
              <a:spcBef>
                <a:spcPts val="600"/>
              </a:spcBef>
            </a:pPr>
            <a:r>
              <a:rPr sz="2000" dirty="0">
                <a:solidFill>
                  <a:schemeClr val="tx1">
                    <a:lumMod val="75000"/>
                    <a:lumOff val="25000"/>
                  </a:schemeClr>
                </a:solidFill>
                <a:cs typeface="Open Sans"/>
              </a:rPr>
              <a:t>CAM will provide a </a:t>
            </a:r>
            <a:r>
              <a:rPr sz="2000" spc="-5" dirty="0">
                <a:solidFill>
                  <a:schemeClr val="tx1">
                    <a:lumMod val="75000"/>
                    <a:lumOff val="25000"/>
                  </a:schemeClr>
                </a:solidFill>
                <a:cs typeface="Open Sans"/>
              </a:rPr>
              <a:t>reliable and regular service </a:t>
            </a:r>
            <a:r>
              <a:rPr sz="2000" dirty="0">
                <a:solidFill>
                  <a:schemeClr val="tx1">
                    <a:lumMod val="75000"/>
                    <a:lumOff val="25000"/>
                  </a:schemeClr>
                </a:solidFill>
                <a:cs typeface="Open Sans"/>
              </a:rPr>
              <a:t>using </a:t>
            </a:r>
            <a:r>
              <a:rPr sz="2000" spc="-5" dirty="0">
                <a:solidFill>
                  <a:schemeClr val="tx1">
                    <a:lumMod val="75000"/>
                    <a:lumOff val="25000"/>
                  </a:schemeClr>
                </a:solidFill>
                <a:cs typeface="Open Sans"/>
              </a:rPr>
              <a:t>modern </a:t>
            </a:r>
            <a:r>
              <a:rPr sz="2000" dirty="0">
                <a:solidFill>
                  <a:schemeClr val="tx1">
                    <a:lumMod val="75000"/>
                    <a:lumOff val="25000"/>
                  </a:schemeClr>
                </a:solidFill>
                <a:cs typeface="Open Sans"/>
              </a:rPr>
              <a:t>vehicles, </a:t>
            </a:r>
            <a:r>
              <a:rPr sz="2000" spc="-5" dirty="0">
                <a:solidFill>
                  <a:schemeClr val="tx1">
                    <a:lumMod val="75000"/>
                    <a:lumOff val="25000"/>
                  </a:schemeClr>
                </a:solidFill>
                <a:cs typeface="Open Sans"/>
              </a:rPr>
              <a:t>significantly reducing </a:t>
            </a:r>
            <a:r>
              <a:rPr sz="2000" dirty="0">
                <a:solidFill>
                  <a:schemeClr val="tx1">
                    <a:lumMod val="75000"/>
                    <a:lumOff val="25000"/>
                  </a:schemeClr>
                </a:solidFill>
                <a:cs typeface="Open Sans"/>
              </a:rPr>
              <a:t>journey</a:t>
            </a:r>
            <a:r>
              <a:rPr lang="en-GB" sz="2000" dirty="0">
                <a:solidFill>
                  <a:schemeClr val="tx1">
                    <a:lumMod val="75000"/>
                    <a:lumOff val="25000"/>
                  </a:schemeClr>
                </a:solidFill>
                <a:cs typeface="Open Sans"/>
              </a:rPr>
              <a:t> </a:t>
            </a:r>
            <a:r>
              <a:rPr sz="2000" dirty="0">
                <a:solidFill>
                  <a:schemeClr val="tx1">
                    <a:lumMod val="75000"/>
                    <a:lumOff val="25000"/>
                  </a:schemeClr>
                </a:solidFill>
                <a:cs typeface="Open Sans"/>
              </a:rPr>
              <a:t>times between the wider region and the city of Cambridge</a:t>
            </a:r>
          </a:p>
        </p:txBody>
      </p:sp>
      <p:sp>
        <p:nvSpPr>
          <p:cNvPr id="7" name="object 28">
            <a:extLst>
              <a:ext uri="{FF2B5EF4-FFF2-40B4-BE49-F238E27FC236}">
                <a16:creationId xmlns:a16="http://schemas.microsoft.com/office/drawing/2014/main" xmlns="" id="{1B3B8E89-2D51-415A-B595-D615E9E9847C}"/>
              </a:ext>
            </a:extLst>
          </p:cNvPr>
          <p:cNvSpPr txBox="1"/>
          <p:nvPr/>
        </p:nvSpPr>
        <p:spPr>
          <a:xfrm>
            <a:off x="14878249" y="3388319"/>
            <a:ext cx="4170136" cy="3595265"/>
          </a:xfrm>
          <a:prstGeom prst="rect">
            <a:avLst/>
          </a:prstGeom>
        </p:spPr>
        <p:txBody>
          <a:bodyPr vert="horz" wrap="square" lIns="0" tIns="84455" rIns="0" bIns="108000" rtlCol="0" anchor="b" anchorCtr="0">
            <a:spAutoFit/>
          </a:bodyPr>
          <a:lstStyle/>
          <a:p>
            <a:pPr algn="ctr">
              <a:lnSpc>
                <a:spcPct val="100000"/>
              </a:lnSpc>
              <a:spcBef>
                <a:spcPts val="600"/>
              </a:spcBef>
            </a:pPr>
            <a:r>
              <a:rPr sz="2800" b="1" dirty="0">
                <a:solidFill>
                  <a:srgbClr val="6B2B7B"/>
                </a:solidFill>
                <a:cs typeface="Open Sans"/>
              </a:rPr>
              <a:t>Supporting </a:t>
            </a:r>
            <a:r>
              <a:rPr sz="2800" b="1">
                <a:solidFill>
                  <a:srgbClr val="6B2B7B"/>
                </a:solidFill>
                <a:cs typeface="Open Sans"/>
              </a:rPr>
              <a:t>Sustainable </a:t>
            </a:r>
            <a:r>
              <a:rPr lang="en-GB" sz="2800" b="1">
                <a:solidFill>
                  <a:srgbClr val="6B2B7B"/>
                </a:solidFill>
                <a:cs typeface="Open Sans"/>
              </a:rPr>
              <a:t/>
            </a:r>
            <a:br>
              <a:rPr lang="en-GB" sz="2800" b="1">
                <a:solidFill>
                  <a:srgbClr val="6B2B7B"/>
                </a:solidFill>
                <a:cs typeface="Open Sans"/>
              </a:rPr>
            </a:br>
            <a:r>
              <a:rPr sz="2800" b="1" spc="-5">
                <a:solidFill>
                  <a:srgbClr val="6B2B7B"/>
                </a:solidFill>
                <a:cs typeface="Open Sans"/>
              </a:rPr>
              <a:t>Regional</a:t>
            </a:r>
            <a:r>
              <a:rPr sz="2800" b="1" spc="-10">
                <a:solidFill>
                  <a:srgbClr val="6B2B7B"/>
                </a:solidFill>
                <a:cs typeface="Open Sans"/>
              </a:rPr>
              <a:t> </a:t>
            </a:r>
            <a:r>
              <a:rPr sz="2800" b="1" spc="-5" dirty="0">
                <a:solidFill>
                  <a:srgbClr val="6B2B7B"/>
                </a:solidFill>
                <a:cs typeface="Open Sans"/>
              </a:rPr>
              <a:t>Growth</a:t>
            </a:r>
            <a:endParaRPr sz="2800" dirty="0">
              <a:solidFill>
                <a:srgbClr val="6B2B7B"/>
              </a:solidFill>
              <a:cs typeface="Open Sans"/>
            </a:endParaRPr>
          </a:p>
          <a:p>
            <a:pPr marR="5080" algn="ctr">
              <a:lnSpc>
                <a:spcPct val="100000"/>
              </a:lnSpc>
              <a:spcBef>
                <a:spcPts val="600"/>
              </a:spcBef>
            </a:pPr>
            <a:r>
              <a:rPr sz="2000" dirty="0">
                <a:solidFill>
                  <a:schemeClr val="tx1">
                    <a:lumMod val="75000"/>
                    <a:lumOff val="25000"/>
                  </a:schemeClr>
                </a:solidFill>
                <a:cs typeface="Open Sans"/>
              </a:rPr>
              <a:t>CAM will </a:t>
            </a:r>
            <a:r>
              <a:rPr sz="2000" spc="-5" dirty="0">
                <a:solidFill>
                  <a:schemeClr val="tx1">
                    <a:lumMod val="75000"/>
                    <a:lumOff val="25000"/>
                  </a:schemeClr>
                </a:solidFill>
                <a:cs typeface="Open Sans"/>
              </a:rPr>
              <a:t>connect </a:t>
            </a:r>
            <a:r>
              <a:rPr sz="2000" dirty="0">
                <a:solidFill>
                  <a:schemeClr val="tx1">
                    <a:lumMod val="75000"/>
                    <a:lumOff val="25000"/>
                  </a:schemeClr>
                </a:solidFill>
                <a:cs typeface="Open Sans"/>
              </a:rPr>
              <a:t>key </a:t>
            </a:r>
            <a:r>
              <a:rPr sz="2000" spc="-5" dirty="0">
                <a:solidFill>
                  <a:schemeClr val="tx1">
                    <a:lumMod val="75000"/>
                    <a:lumOff val="25000"/>
                  </a:schemeClr>
                </a:solidFill>
                <a:cs typeface="Open Sans"/>
              </a:rPr>
              <a:t>regional centres </a:t>
            </a:r>
            <a:r>
              <a:rPr sz="2000" dirty="0">
                <a:solidFill>
                  <a:schemeClr val="tx1">
                    <a:lumMod val="75000"/>
                    <a:lumOff val="25000"/>
                  </a:schemeClr>
                </a:solidFill>
                <a:cs typeface="Open Sans"/>
              </a:rPr>
              <a:t>of </a:t>
            </a:r>
            <a:r>
              <a:rPr sz="2000" spc="-5" dirty="0">
                <a:solidFill>
                  <a:schemeClr val="tx1">
                    <a:lumMod val="75000"/>
                    <a:lumOff val="25000"/>
                  </a:schemeClr>
                </a:solidFill>
                <a:cs typeface="Open Sans"/>
              </a:rPr>
              <a:t>employment, </a:t>
            </a:r>
            <a:r>
              <a:rPr sz="2000" dirty="0">
                <a:solidFill>
                  <a:schemeClr val="tx1">
                    <a:lumMod val="75000"/>
                    <a:lumOff val="25000"/>
                  </a:schemeClr>
                </a:solidFill>
                <a:cs typeface="Open Sans"/>
              </a:rPr>
              <a:t>with </a:t>
            </a:r>
            <a:r>
              <a:rPr sz="2000" spc="-5" dirty="0">
                <a:solidFill>
                  <a:schemeClr val="tx1">
                    <a:lumMod val="75000"/>
                    <a:lumOff val="25000"/>
                  </a:schemeClr>
                </a:solidFill>
                <a:cs typeface="Open Sans"/>
              </a:rPr>
              <a:t>existing settlements, railway stations and</a:t>
            </a:r>
            <a:r>
              <a:rPr lang="en-GB" sz="2000" spc="-5" dirty="0">
                <a:solidFill>
                  <a:schemeClr val="tx1">
                    <a:lumMod val="75000"/>
                    <a:lumOff val="25000"/>
                  </a:schemeClr>
                </a:solidFill>
                <a:cs typeface="Open Sans"/>
              </a:rPr>
              <a:t> </a:t>
            </a:r>
            <a:r>
              <a:rPr sz="2000" spc="-10" dirty="0">
                <a:solidFill>
                  <a:schemeClr val="tx1">
                    <a:lumMod val="75000"/>
                    <a:lumOff val="25000"/>
                  </a:schemeClr>
                </a:solidFill>
                <a:cs typeface="Open Sans"/>
              </a:rPr>
              <a:t>planned growth, </a:t>
            </a:r>
            <a:r>
              <a:rPr sz="2000" spc="-5" dirty="0">
                <a:solidFill>
                  <a:schemeClr val="tx1">
                    <a:lumMod val="75000"/>
                    <a:lumOff val="25000"/>
                  </a:schemeClr>
                </a:solidFill>
                <a:cs typeface="Open Sans"/>
              </a:rPr>
              <a:t>to </a:t>
            </a:r>
            <a:r>
              <a:rPr sz="2000" spc="-10" dirty="0">
                <a:solidFill>
                  <a:schemeClr val="tx1">
                    <a:lumMod val="75000"/>
                    <a:lumOff val="25000"/>
                  </a:schemeClr>
                </a:solidFill>
                <a:cs typeface="Open Sans"/>
              </a:rPr>
              <a:t>create </a:t>
            </a:r>
            <a:r>
              <a:rPr sz="2000" dirty="0">
                <a:solidFill>
                  <a:schemeClr val="tx1">
                    <a:lumMod val="75000"/>
                    <a:lumOff val="25000"/>
                  </a:schemeClr>
                </a:solidFill>
                <a:cs typeface="Open Sans"/>
              </a:rPr>
              <a:t>a </a:t>
            </a:r>
            <a:r>
              <a:rPr sz="2000" spc="-10" dirty="0">
                <a:solidFill>
                  <a:schemeClr val="tx1">
                    <a:lumMod val="75000"/>
                    <a:lumOff val="25000"/>
                  </a:schemeClr>
                </a:solidFill>
                <a:cs typeface="Open Sans"/>
              </a:rPr>
              <a:t>platform for sustainable and inclusive growth across the region, </a:t>
            </a:r>
            <a:r>
              <a:rPr sz="2000" spc="-5" dirty="0">
                <a:solidFill>
                  <a:schemeClr val="tx1">
                    <a:lumMod val="75000"/>
                    <a:lumOff val="25000"/>
                  </a:schemeClr>
                </a:solidFill>
                <a:cs typeface="Open Sans"/>
              </a:rPr>
              <a:t>in</a:t>
            </a:r>
            <a:r>
              <a:rPr sz="2000" spc="-160" dirty="0">
                <a:solidFill>
                  <a:schemeClr val="tx1">
                    <a:lumMod val="75000"/>
                    <a:lumOff val="25000"/>
                  </a:schemeClr>
                </a:solidFill>
                <a:cs typeface="Open Sans"/>
              </a:rPr>
              <a:t> </a:t>
            </a:r>
            <a:r>
              <a:rPr sz="2000" spc="-10" dirty="0">
                <a:solidFill>
                  <a:schemeClr val="tx1">
                    <a:lumMod val="75000"/>
                    <a:lumOff val="25000"/>
                  </a:schemeClr>
                </a:solidFill>
                <a:cs typeface="Open Sans"/>
              </a:rPr>
              <a:t>addition</a:t>
            </a:r>
            <a:r>
              <a:rPr lang="en-GB" sz="2000" spc="-10" dirty="0">
                <a:solidFill>
                  <a:schemeClr val="tx1">
                    <a:lumMod val="75000"/>
                    <a:lumOff val="25000"/>
                  </a:schemeClr>
                </a:solidFill>
                <a:cs typeface="Open Sans"/>
              </a:rPr>
              <a:t> </a:t>
            </a:r>
            <a:r>
              <a:rPr sz="2000" spc="-5" dirty="0">
                <a:solidFill>
                  <a:schemeClr val="tx1">
                    <a:lumMod val="75000"/>
                    <a:lumOff val="25000"/>
                  </a:schemeClr>
                </a:solidFill>
                <a:cs typeface="Open Sans"/>
              </a:rPr>
              <a:t>to the </a:t>
            </a:r>
            <a:r>
              <a:rPr sz="2000" dirty="0">
                <a:solidFill>
                  <a:schemeClr val="tx1">
                    <a:lumMod val="75000"/>
                    <a:lumOff val="25000"/>
                  </a:schemeClr>
                </a:solidFill>
                <a:cs typeface="Open Sans"/>
              </a:rPr>
              <a:t>opportunity </a:t>
            </a:r>
            <a:r>
              <a:rPr sz="2000" spc="-5" dirty="0">
                <a:solidFill>
                  <a:schemeClr val="tx1">
                    <a:lumMod val="75000"/>
                    <a:lumOff val="25000"/>
                  </a:schemeClr>
                </a:solidFill>
                <a:cs typeface="Open Sans"/>
              </a:rPr>
              <a:t>to </a:t>
            </a:r>
            <a:r>
              <a:rPr sz="2000" dirty="0">
                <a:solidFill>
                  <a:schemeClr val="tx1">
                    <a:lumMod val="75000"/>
                    <a:lumOff val="25000"/>
                  </a:schemeClr>
                </a:solidFill>
                <a:cs typeface="Open Sans"/>
              </a:rPr>
              <a:t>provide </a:t>
            </a:r>
            <a:r>
              <a:rPr sz="2000" spc="-5" dirty="0">
                <a:solidFill>
                  <a:schemeClr val="tx1">
                    <a:lumMod val="75000"/>
                    <a:lumOff val="25000"/>
                  </a:schemeClr>
                </a:solidFill>
                <a:cs typeface="Open Sans"/>
              </a:rPr>
              <a:t>more </a:t>
            </a:r>
            <a:r>
              <a:rPr sz="2000" dirty="0">
                <a:solidFill>
                  <a:schemeClr val="tx1">
                    <a:lumMod val="75000"/>
                    <a:lumOff val="25000"/>
                  </a:schemeClr>
                </a:solidFill>
                <a:cs typeface="Open Sans"/>
              </a:rPr>
              <a:t>new </a:t>
            </a:r>
            <a:r>
              <a:rPr sz="2000" spc="-5" dirty="0">
                <a:solidFill>
                  <a:schemeClr val="tx1">
                    <a:lumMod val="75000"/>
                    <a:lumOff val="25000"/>
                  </a:schemeClr>
                </a:solidFill>
                <a:cs typeface="Open Sans"/>
              </a:rPr>
              <a:t>and affordable</a:t>
            </a:r>
            <a:r>
              <a:rPr sz="2000" dirty="0">
                <a:solidFill>
                  <a:schemeClr val="tx1">
                    <a:lumMod val="75000"/>
                    <a:lumOff val="25000"/>
                  </a:schemeClr>
                </a:solidFill>
                <a:cs typeface="Open Sans"/>
              </a:rPr>
              <a:t> homes.</a:t>
            </a:r>
          </a:p>
        </p:txBody>
      </p:sp>
      <p:sp>
        <p:nvSpPr>
          <p:cNvPr id="8" name="object 30">
            <a:extLst>
              <a:ext uri="{FF2B5EF4-FFF2-40B4-BE49-F238E27FC236}">
                <a16:creationId xmlns:a16="http://schemas.microsoft.com/office/drawing/2014/main" xmlns="" id="{CAEC8D78-6DB3-4FE0-A4E7-2DE4601D7EF0}"/>
              </a:ext>
            </a:extLst>
          </p:cNvPr>
          <p:cNvSpPr txBox="1"/>
          <p:nvPr/>
        </p:nvSpPr>
        <p:spPr>
          <a:xfrm>
            <a:off x="19758372" y="2500473"/>
            <a:ext cx="4026122" cy="3287489"/>
          </a:xfrm>
          <a:prstGeom prst="rect">
            <a:avLst/>
          </a:prstGeom>
        </p:spPr>
        <p:txBody>
          <a:bodyPr vert="horz" wrap="square" lIns="0" tIns="84455" rIns="0" bIns="108000" rtlCol="0" anchor="b" anchorCtr="0">
            <a:spAutoFit/>
          </a:bodyPr>
          <a:lstStyle/>
          <a:p>
            <a:pPr algn="ctr">
              <a:lnSpc>
                <a:spcPct val="100000"/>
              </a:lnSpc>
              <a:spcBef>
                <a:spcPts val="600"/>
              </a:spcBef>
            </a:pPr>
            <a:r>
              <a:rPr sz="2800" b="1" spc="-5">
                <a:solidFill>
                  <a:srgbClr val="6B2B7B"/>
                </a:solidFill>
                <a:cs typeface="Open Sans"/>
              </a:rPr>
              <a:t>Encouraging </a:t>
            </a:r>
            <a:r>
              <a:rPr lang="en-GB" sz="2800" b="1" spc="-5">
                <a:solidFill>
                  <a:srgbClr val="6B2B7B"/>
                </a:solidFill>
                <a:cs typeface="Open Sans"/>
              </a:rPr>
              <a:t/>
            </a:r>
            <a:br>
              <a:rPr lang="en-GB" sz="2800" b="1" spc="-5">
                <a:solidFill>
                  <a:srgbClr val="6B2B7B"/>
                </a:solidFill>
                <a:cs typeface="Open Sans"/>
              </a:rPr>
            </a:br>
            <a:r>
              <a:rPr sz="2800" b="1">
                <a:solidFill>
                  <a:srgbClr val="6B2B7B"/>
                </a:solidFill>
                <a:cs typeface="Open Sans"/>
              </a:rPr>
              <a:t>New </a:t>
            </a:r>
            <a:r>
              <a:rPr sz="2800" b="1" spc="-5" dirty="0">
                <a:solidFill>
                  <a:srgbClr val="6B2B7B"/>
                </a:solidFill>
                <a:cs typeface="Open Sans"/>
              </a:rPr>
              <a:t>Investment</a:t>
            </a:r>
            <a:endParaRPr sz="2800">
              <a:solidFill>
                <a:srgbClr val="6B2B7B"/>
              </a:solidFill>
              <a:cs typeface="Open Sans"/>
            </a:endParaRPr>
          </a:p>
          <a:p>
            <a:pPr marR="5080" algn="ctr">
              <a:lnSpc>
                <a:spcPct val="100000"/>
              </a:lnSpc>
              <a:spcBef>
                <a:spcPts val="600"/>
              </a:spcBef>
            </a:pPr>
            <a:r>
              <a:rPr sz="2000" dirty="0">
                <a:solidFill>
                  <a:schemeClr val="tx1">
                    <a:lumMod val="75000"/>
                    <a:lumOff val="25000"/>
                  </a:schemeClr>
                </a:solidFill>
                <a:cs typeface="Open Sans"/>
              </a:rPr>
              <a:t>By decreasing </a:t>
            </a:r>
            <a:r>
              <a:rPr sz="2000" spc="-5" dirty="0">
                <a:solidFill>
                  <a:schemeClr val="tx1">
                    <a:lumMod val="75000"/>
                    <a:lumOff val="25000"/>
                  </a:schemeClr>
                </a:solidFill>
                <a:cs typeface="Open Sans"/>
              </a:rPr>
              <a:t>the relative </a:t>
            </a:r>
            <a:r>
              <a:rPr sz="2000" dirty="0">
                <a:solidFill>
                  <a:schemeClr val="tx1">
                    <a:lumMod val="75000"/>
                    <a:lumOff val="25000"/>
                  </a:schemeClr>
                </a:solidFill>
                <a:cs typeface="Open Sans"/>
              </a:rPr>
              <a:t>distance between key ‘clusters’ </a:t>
            </a:r>
            <a:r>
              <a:rPr sz="2000" spc="-5" dirty="0">
                <a:solidFill>
                  <a:schemeClr val="tx1">
                    <a:lumMod val="75000"/>
                    <a:lumOff val="25000"/>
                  </a:schemeClr>
                </a:solidFill>
                <a:cs typeface="Open Sans"/>
              </a:rPr>
              <a:t>around the city and across the region</a:t>
            </a:r>
            <a:r>
              <a:rPr sz="2000" spc="-5">
                <a:solidFill>
                  <a:schemeClr val="tx1">
                    <a:lumMod val="75000"/>
                    <a:lumOff val="25000"/>
                  </a:schemeClr>
                </a:solidFill>
                <a:cs typeface="Open Sans"/>
              </a:rPr>
              <a:t>, </a:t>
            </a:r>
            <a:r>
              <a:rPr sz="2000">
                <a:solidFill>
                  <a:schemeClr val="tx1">
                    <a:lumMod val="75000"/>
                    <a:lumOff val="25000"/>
                  </a:schemeClr>
                </a:solidFill>
                <a:cs typeface="Open Sans"/>
              </a:rPr>
              <a:t>CAM</a:t>
            </a:r>
            <a:r>
              <a:rPr lang="en-GB" sz="2000">
                <a:solidFill>
                  <a:schemeClr val="tx1">
                    <a:lumMod val="75000"/>
                    <a:lumOff val="25000"/>
                  </a:schemeClr>
                </a:solidFill>
                <a:cs typeface="Open Sans"/>
              </a:rPr>
              <a:t> </a:t>
            </a:r>
            <a:r>
              <a:rPr sz="2000">
                <a:solidFill>
                  <a:schemeClr val="tx1">
                    <a:lumMod val="75000"/>
                    <a:lumOff val="25000"/>
                  </a:schemeClr>
                </a:solidFill>
                <a:cs typeface="Open Sans"/>
              </a:rPr>
              <a:t>will </a:t>
            </a:r>
            <a:r>
              <a:rPr sz="2000" dirty="0">
                <a:solidFill>
                  <a:schemeClr val="tx1">
                    <a:lumMod val="75000"/>
                    <a:lumOff val="25000"/>
                  </a:schemeClr>
                </a:solidFill>
                <a:cs typeface="Open Sans"/>
              </a:rPr>
              <a:t>link key growth </a:t>
            </a:r>
            <a:r>
              <a:rPr sz="2000" spc="-5" dirty="0">
                <a:solidFill>
                  <a:schemeClr val="tx1">
                    <a:lumMod val="75000"/>
                    <a:lumOff val="25000"/>
                  </a:schemeClr>
                </a:solidFill>
                <a:cs typeface="Open Sans"/>
              </a:rPr>
              <a:t>areas, encouraging additional </a:t>
            </a:r>
            <a:r>
              <a:rPr sz="2000" dirty="0">
                <a:solidFill>
                  <a:schemeClr val="tx1">
                    <a:lumMod val="75000"/>
                    <a:lumOff val="25000"/>
                  </a:schemeClr>
                </a:solidFill>
                <a:cs typeface="Open Sans"/>
              </a:rPr>
              <a:t>jobs by </a:t>
            </a:r>
            <a:r>
              <a:rPr sz="2000" spc="-5" dirty="0">
                <a:solidFill>
                  <a:schemeClr val="tx1">
                    <a:lumMod val="75000"/>
                    <a:lumOff val="25000"/>
                  </a:schemeClr>
                </a:solidFill>
                <a:cs typeface="Open Sans"/>
              </a:rPr>
              <a:t>making the region </a:t>
            </a:r>
            <a:r>
              <a:rPr sz="2000" dirty="0">
                <a:solidFill>
                  <a:schemeClr val="tx1">
                    <a:lumMod val="75000"/>
                    <a:lumOff val="25000"/>
                  </a:schemeClr>
                </a:solidFill>
                <a:cs typeface="Open Sans"/>
              </a:rPr>
              <a:t>a </a:t>
            </a:r>
            <a:r>
              <a:rPr sz="2000" spc="-5" dirty="0">
                <a:solidFill>
                  <a:schemeClr val="tx1">
                    <a:lumMod val="75000"/>
                    <a:lumOff val="25000"/>
                  </a:schemeClr>
                </a:solidFill>
                <a:cs typeface="Open Sans"/>
              </a:rPr>
              <a:t>more attractive </a:t>
            </a:r>
            <a:r>
              <a:rPr sz="2000">
                <a:solidFill>
                  <a:schemeClr val="tx1">
                    <a:lumMod val="75000"/>
                    <a:lumOff val="25000"/>
                  </a:schemeClr>
                </a:solidFill>
                <a:cs typeface="Open Sans"/>
              </a:rPr>
              <a:t>place </a:t>
            </a:r>
            <a:r>
              <a:rPr sz="2000" spc="-5">
                <a:solidFill>
                  <a:schemeClr val="tx1">
                    <a:lumMod val="75000"/>
                    <a:lumOff val="25000"/>
                  </a:schemeClr>
                </a:solidFill>
                <a:cs typeface="Open Sans"/>
              </a:rPr>
              <a:t>to</a:t>
            </a:r>
            <a:r>
              <a:rPr lang="en-GB" sz="2000" spc="-5">
                <a:solidFill>
                  <a:schemeClr val="tx1">
                    <a:lumMod val="75000"/>
                    <a:lumOff val="25000"/>
                  </a:schemeClr>
                </a:solidFill>
                <a:cs typeface="Open Sans"/>
              </a:rPr>
              <a:t> </a:t>
            </a:r>
            <a:r>
              <a:rPr sz="2000">
                <a:solidFill>
                  <a:schemeClr val="tx1">
                    <a:lumMod val="75000"/>
                    <a:lumOff val="25000"/>
                  </a:schemeClr>
                </a:solidFill>
                <a:cs typeface="Open Sans"/>
              </a:rPr>
              <a:t>locate</a:t>
            </a:r>
            <a:r>
              <a:rPr sz="2000" dirty="0">
                <a:solidFill>
                  <a:schemeClr val="tx1">
                    <a:lumMod val="75000"/>
                    <a:lumOff val="25000"/>
                  </a:schemeClr>
                </a:solidFill>
                <a:cs typeface="Open Sans"/>
              </a:rPr>
              <a:t>, </a:t>
            </a:r>
            <a:r>
              <a:rPr sz="2000" spc="-5" dirty="0">
                <a:solidFill>
                  <a:schemeClr val="tx1">
                    <a:lumMod val="75000"/>
                    <a:lumOff val="25000"/>
                  </a:schemeClr>
                </a:solidFill>
                <a:cs typeface="Open Sans"/>
              </a:rPr>
              <a:t>expand and </a:t>
            </a:r>
            <a:r>
              <a:rPr sz="2000" dirty="0">
                <a:solidFill>
                  <a:schemeClr val="tx1">
                    <a:lumMod val="75000"/>
                    <a:lumOff val="25000"/>
                  </a:schemeClr>
                </a:solidFill>
                <a:cs typeface="Open Sans"/>
              </a:rPr>
              <a:t>invest.</a:t>
            </a:r>
            <a:endParaRPr sz="2000">
              <a:solidFill>
                <a:schemeClr val="tx1">
                  <a:lumMod val="75000"/>
                  <a:lumOff val="25000"/>
                </a:schemeClr>
              </a:solidFill>
              <a:cs typeface="Open Sans"/>
            </a:endParaRPr>
          </a:p>
        </p:txBody>
      </p:sp>
      <p:sp>
        <p:nvSpPr>
          <p:cNvPr id="9" name="object 32">
            <a:extLst>
              <a:ext uri="{FF2B5EF4-FFF2-40B4-BE49-F238E27FC236}">
                <a16:creationId xmlns:a16="http://schemas.microsoft.com/office/drawing/2014/main" xmlns="" id="{E3A69831-6CEE-475B-A521-8D478544838B}"/>
              </a:ext>
            </a:extLst>
          </p:cNvPr>
          <p:cNvSpPr txBox="1"/>
          <p:nvPr/>
        </p:nvSpPr>
        <p:spPr>
          <a:xfrm>
            <a:off x="5334025" y="6087339"/>
            <a:ext cx="4026122" cy="3287489"/>
          </a:xfrm>
          <a:prstGeom prst="rect">
            <a:avLst/>
          </a:prstGeom>
        </p:spPr>
        <p:txBody>
          <a:bodyPr vert="horz" wrap="square" lIns="0" tIns="84455" rIns="0" bIns="108000" rtlCol="0" anchor="b" anchorCtr="0">
            <a:spAutoFit/>
          </a:bodyPr>
          <a:lstStyle/>
          <a:p>
            <a:pPr algn="ctr">
              <a:lnSpc>
                <a:spcPct val="100000"/>
              </a:lnSpc>
              <a:spcBef>
                <a:spcPts val="600"/>
              </a:spcBef>
            </a:pPr>
            <a:r>
              <a:rPr sz="2800" b="1" spc="-5" dirty="0">
                <a:solidFill>
                  <a:srgbClr val="6B2B7B"/>
                </a:solidFill>
                <a:cs typeface="Open Sans"/>
              </a:rPr>
              <a:t>Expanding </a:t>
            </a:r>
            <a:r>
              <a:rPr sz="2800" b="1" dirty="0">
                <a:solidFill>
                  <a:srgbClr val="6B2B7B"/>
                </a:solidFill>
                <a:cs typeface="Open Sans"/>
              </a:rPr>
              <a:t>Your </a:t>
            </a:r>
            <a:r>
              <a:rPr sz="2800" b="1" spc="-5">
                <a:solidFill>
                  <a:srgbClr val="6B2B7B"/>
                </a:solidFill>
                <a:cs typeface="Open Sans"/>
              </a:rPr>
              <a:t>Range </a:t>
            </a:r>
            <a:r>
              <a:rPr lang="en-GB" sz="2800" b="1" spc="-5">
                <a:solidFill>
                  <a:srgbClr val="6B2B7B"/>
                </a:solidFill>
                <a:cs typeface="Open Sans"/>
              </a:rPr>
              <a:t/>
            </a:r>
            <a:br>
              <a:rPr lang="en-GB" sz="2800" b="1" spc="-5">
                <a:solidFill>
                  <a:srgbClr val="6B2B7B"/>
                </a:solidFill>
                <a:cs typeface="Open Sans"/>
              </a:rPr>
            </a:br>
            <a:r>
              <a:rPr sz="2800" b="1" spc="-5">
                <a:solidFill>
                  <a:srgbClr val="6B2B7B"/>
                </a:solidFill>
                <a:cs typeface="Open Sans"/>
              </a:rPr>
              <a:t>of</a:t>
            </a:r>
            <a:r>
              <a:rPr sz="2800" b="1">
                <a:solidFill>
                  <a:srgbClr val="6B2B7B"/>
                </a:solidFill>
                <a:cs typeface="Open Sans"/>
              </a:rPr>
              <a:t> </a:t>
            </a:r>
            <a:r>
              <a:rPr sz="2800" b="1" dirty="0">
                <a:solidFill>
                  <a:srgbClr val="6B2B7B"/>
                </a:solidFill>
                <a:cs typeface="Open Sans"/>
              </a:rPr>
              <a:t>Opportunities</a:t>
            </a:r>
            <a:endParaRPr sz="2800" dirty="0">
              <a:solidFill>
                <a:srgbClr val="6B2B7B"/>
              </a:solidFill>
              <a:cs typeface="Open Sans"/>
            </a:endParaRPr>
          </a:p>
          <a:p>
            <a:pPr marR="5080" algn="ctr">
              <a:lnSpc>
                <a:spcPct val="100000"/>
              </a:lnSpc>
              <a:spcBef>
                <a:spcPts val="600"/>
              </a:spcBef>
            </a:pPr>
            <a:r>
              <a:rPr sz="2000" dirty="0">
                <a:solidFill>
                  <a:schemeClr val="tx1">
                    <a:lumMod val="75000"/>
                    <a:lumOff val="25000"/>
                  </a:schemeClr>
                </a:solidFill>
                <a:cs typeface="Open Sans"/>
              </a:rPr>
              <a:t>CAM will</a:t>
            </a:r>
            <a:r>
              <a:rPr lang="en-GB" sz="2000" dirty="0">
                <a:solidFill>
                  <a:schemeClr val="tx1">
                    <a:lumMod val="75000"/>
                    <a:lumOff val="25000"/>
                  </a:schemeClr>
                </a:solidFill>
                <a:cs typeface="Open Sans"/>
              </a:rPr>
              <a:t> </a:t>
            </a:r>
            <a:r>
              <a:rPr sz="2000" dirty="0">
                <a:solidFill>
                  <a:schemeClr val="tx1">
                    <a:lumMod val="75000"/>
                    <a:lumOff val="25000"/>
                  </a:schemeClr>
                </a:solidFill>
                <a:cs typeface="Open Sans"/>
              </a:rPr>
              <a:t>greatly </a:t>
            </a:r>
            <a:r>
              <a:rPr sz="2000" spc="-5" dirty="0">
                <a:solidFill>
                  <a:schemeClr val="tx1">
                    <a:lumMod val="75000"/>
                    <a:lumOff val="25000"/>
                  </a:schemeClr>
                </a:solidFill>
                <a:cs typeface="Open Sans"/>
              </a:rPr>
              <a:t>expand the </a:t>
            </a:r>
            <a:r>
              <a:rPr sz="2000" dirty="0">
                <a:solidFill>
                  <a:schemeClr val="tx1">
                    <a:lumMod val="75000"/>
                    <a:lumOff val="25000"/>
                  </a:schemeClr>
                </a:solidFill>
                <a:cs typeface="Open Sans"/>
              </a:rPr>
              <a:t>opportunities </a:t>
            </a:r>
            <a:r>
              <a:rPr sz="2000" spc="-5" dirty="0">
                <a:solidFill>
                  <a:schemeClr val="tx1">
                    <a:lumMod val="75000"/>
                    <a:lumOff val="25000"/>
                  </a:schemeClr>
                </a:solidFill>
                <a:cs typeface="Open Sans"/>
              </a:rPr>
              <a:t>available to residents </a:t>
            </a:r>
            <a:r>
              <a:rPr sz="2000" dirty="0">
                <a:solidFill>
                  <a:schemeClr val="tx1">
                    <a:lumMod val="75000"/>
                    <a:lumOff val="25000"/>
                  </a:schemeClr>
                </a:solidFill>
                <a:cs typeface="Open Sans"/>
              </a:rPr>
              <a:t>of </a:t>
            </a:r>
            <a:r>
              <a:rPr sz="2000" spc="-5" dirty="0">
                <a:solidFill>
                  <a:schemeClr val="tx1">
                    <a:lumMod val="75000"/>
                    <a:lumOff val="25000"/>
                  </a:schemeClr>
                </a:solidFill>
                <a:cs typeface="Open Sans"/>
              </a:rPr>
              <a:t>the region, </a:t>
            </a:r>
            <a:r>
              <a:rPr sz="2000" dirty="0">
                <a:solidFill>
                  <a:schemeClr val="tx1">
                    <a:lumMod val="75000"/>
                    <a:lumOff val="25000"/>
                  </a:schemeClr>
                </a:solidFill>
                <a:cs typeface="Open Sans"/>
              </a:rPr>
              <a:t>including </a:t>
            </a:r>
            <a:r>
              <a:rPr sz="2000" spc="-5" dirty="0">
                <a:solidFill>
                  <a:schemeClr val="tx1">
                    <a:lumMod val="75000"/>
                    <a:lumOff val="25000"/>
                  </a:schemeClr>
                </a:solidFill>
                <a:cs typeface="Open Sans"/>
              </a:rPr>
              <a:t>access to </a:t>
            </a:r>
            <a:r>
              <a:rPr sz="2000" dirty="0">
                <a:solidFill>
                  <a:schemeClr val="tx1">
                    <a:lumMod val="75000"/>
                    <a:lumOff val="25000"/>
                  </a:schemeClr>
                </a:solidFill>
                <a:cs typeface="Open Sans"/>
              </a:rPr>
              <a:t>a greater</a:t>
            </a:r>
            <a:r>
              <a:rPr lang="en-GB" sz="2000" dirty="0">
                <a:solidFill>
                  <a:schemeClr val="tx1">
                    <a:lumMod val="75000"/>
                    <a:lumOff val="25000"/>
                  </a:schemeClr>
                </a:solidFill>
                <a:cs typeface="Open Sans"/>
              </a:rPr>
              <a:t> </a:t>
            </a:r>
            <a:r>
              <a:rPr sz="2000" spc="-10" dirty="0">
                <a:solidFill>
                  <a:schemeClr val="tx1">
                    <a:lumMod val="75000"/>
                    <a:lumOff val="25000"/>
                  </a:schemeClr>
                </a:solidFill>
                <a:cs typeface="Open Sans"/>
              </a:rPr>
              <a:t>number and variety </a:t>
            </a:r>
            <a:r>
              <a:rPr sz="2000" spc="-5" dirty="0">
                <a:solidFill>
                  <a:schemeClr val="tx1">
                    <a:lumMod val="75000"/>
                    <a:lumOff val="25000"/>
                  </a:schemeClr>
                </a:solidFill>
                <a:cs typeface="Open Sans"/>
              </a:rPr>
              <a:t>of </a:t>
            </a:r>
            <a:r>
              <a:rPr sz="2000" spc="-10" dirty="0">
                <a:solidFill>
                  <a:schemeClr val="tx1">
                    <a:lumMod val="75000"/>
                    <a:lumOff val="25000"/>
                  </a:schemeClr>
                </a:solidFill>
                <a:cs typeface="Open Sans"/>
              </a:rPr>
              <a:t>jobs. Access will also </a:t>
            </a:r>
            <a:r>
              <a:rPr sz="2000" spc="-5" dirty="0">
                <a:solidFill>
                  <a:schemeClr val="tx1">
                    <a:lumMod val="75000"/>
                    <a:lumOff val="25000"/>
                  </a:schemeClr>
                </a:solidFill>
                <a:cs typeface="Open Sans"/>
              </a:rPr>
              <a:t>be </a:t>
            </a:r>
            <a:r>
              <a:rPr sz="2000" spc="-10" dirty="0">
                <a:solidFill>
                  <a:schemeClr val="tx1">
                    <a:lumMod val="75000"/>
                    <a:lumOff val="25000"/>
                  </a:schemeClr>
                </a:solidFill>
                <a:cs typeface="Open Sans"/>
              </a:rPr>
              <a:t>improved </a:t>
            </a:r>
            <a:r>
              <a:rPr sz="2000" spc="-5" dirty="0">
                <a:solidFill>
                  <a:schemeClr val="tx1">
                    <a:lumMod val="75000"/>
                    <a:lumOff val="25000"/>
                  </a:schemeClr>
                </a:solidFill>
                <a:cs typeface="Open Sans"/>
              </a:rPr>
              <a:t>to </a:t>
            </a:r>
            <a:r>
              <a:rPr sz="2000" spc="-10" dirty="0">
                <a:solidFill>
                  <a:schemeClr val="tx1">
                    <a:lumMod val="75000"/>
                    <a:lumOff val="25000"/>
                  </a:schemeClr>
                </a:solidFill>
                <a:cs typeface="Open Sans"/>
              </a:rPr>
              <a:t>health</a:t>
            </a:r>
            <a:r>
              <a:rPr lang="en-GB" sz="2000" spc="-10" dirty="0">
                <a:solidFill>
                  <a:schemeClr val="tx1">
                    <a:lumMod val="75000"/>
                    <a:lumOff val="25000"/>
                  </a:schemeClr>
                </a:solidFill>
                <a:cs typeface="Open Sans"/>
              </a:rPr>
              <a:t> </a:t>
            </a:r>
            <a:r>
              <a:rPr sz="2000" spc="-5" dirty="0">
                <a:solidFill>
                  <a:schemeClr val="tx1">
                    <a:lumMod val="75000"/>
                    <a:lumOff val="25000"/>
                  </a:schemeClr>
                </a:solidFill>
                <a:cs typeface="Open Sans"/>
              </a:rPr>
              <a:t>care </a:t>
            </a:r>
            <a:r>
              <a:rPr sz="2000" dirty="0">
                <a:solidFill>
                  <a:schemeClr val="tx1">
                    <a:lumMod val="75000"/>
                    <a:lumOff val="25000"/>
                  </a:schemeClr>
                </a:solidFill>
                <a:cs typeface="Open Sans"/>
              </a:rPr>
              <a:t>facilities </a:t>
            </a:r>
            <a:r>
              <a:rPr sz="2000" spc="-5" dirty="0">
                <a:solidFill>
                  <a:schemeClr val="tx1">
                    <a:lumMod val="75000"/>
                    <a:lumOff val="25000"/>
                  </a:schemeClr>
                </a:solidFill>
                <a:cs typeface="Open Sans"/>
              </a:rPr>
              <a:t>and </a:t>
            </a:r>
            <a:r>
              <a:rPr sz="2000" dirty="0">
                <a:solidFill>
                  <a:schemeClr val="tx1">
                    <a:lumMod val="75000"/>
                    <a:lumOff val="25000"/>
                  </a:schemeClr>
                </a:solidFill>
                <a:cs typeface="Open Sans"/>
              </a:rPr>
              <a:t>other </a:t>
            </a:r>
            <a:r>
              <a:rPr sz="2000" spc="-5" dirty="0">
                <a:solidFill>
                  <a:schemeClr val="tx1">
                    <a:lumMod val="75000"/>
                    <a:lumOff val="25000"/>
                  </a:schemeClr>
                </a:solidFill>
                <a:cs typeface="Open Sans"/>
              </a:rPr>
              <a:t>essential services </a:t>
            </a:r>
            <a:r>
              <a:rPr sz="2000" dirty="0">
                <a:solidFill>
                  <a:schemeClr val="tx1">
                    <a:lumMod val="75000"/>
                    <a:lumOff val="25000"/>
                  </a:schemeClr>
                </a:solidFill>
                <a:cs typeface="Open Sans"/>
              </a:rPr>
              <a:t>for </a:t>
            </a:r>
            <a:r>
              <a:rPr sz="2000" spc="-5" dirty="0">
                <a:solidFill>
                  <a:schemeClr val="tx1">
                    <a:lumMod val="75000"/>
                    <a:lumOff val="25000"/>
                  </a:schemeClr>
                </a:solidFill>
                <a:cs typeface="Open Sans"/>
              </a:rPr>
              <a:t>all</a:t>
            </a:r>
            <a:r>
              <a:rPr sz="2000" dirty="0">
                <a:solidFill>
                  <a:schemeClr val="tx1">
                    <a:lumMod val="75000"/>
                    <a:lumOff val="25000"/>
                  </a:schemeClr>
                </a:solidFill>
                <a:cs typeface="Open Sans"/>
              </a:rPr>
              <a:t> </a:t>
            </a:r>
            <a:r>
              <a:rPr sz="2000" spc="-5" dirty="0">
                <a:solidFill>
                  <a:schemeClr val="tx1">
                    <a:lumMod val="75000"/>
                    <a:lumOff val="25000"/>
                  </a:schemeClr>
                </a:solidFill>
                <a:cs typeface="Open Sans"/>
              </a:rPr>
              <a:t>residents.</a:t>
            </a:r>
            <a:endParaRPr sz="2000" dirty="0">
              <a:solidFill>
                <a:schemeClr val="tx1">
                  <a:lumMod val="75000"/>
                  <a:lumOff val="25000"/>
                </a:schemeClr>
              </a:solidFill>
              <a:cs typeface="Open Sans"/>
            </a:endParaRPr>
          </a:p>
        </p:txBody>
      </p:sp>
      <p:cxnSp>
        <p:nvCxnSpPr>
          <p:cNvPr id="25" name="Straight Connector 24">
            <a:extLst>
              <a:ext uri="{FF2B5EF4-FFF2-40B4-BE49-F238E27FC236}">
                <a16:creationId xmlns:a16="http://schemas.microsoft.com/office/drawing/2014/main" xmlns="" id="{F65E91BF-0EF1-4B89-9434-1C6D4D348E73}"/>
              </a:ext>
            </a:extLst>
          </p:cNvPr>
          <p:cNvCxnSpPr>
            <a:cxnSpLocks/>
            <a:stCxn id="47" idx="0"/>
            <a:endCxn id="6" idx="2"/>
          </p:cNvCxnSpPr>
          <p:nvPr/>
        </p:nvCxnSpPr>
        <p:spPr>
          <a:xfrm flipV="1">
            <a:off x="2538971" y="10570450"/>
            <a:ext cx="0" cy="1040078"/>
          </a:xfrm>
          <a:prstGeom prst="line">
            <a:avLst/>
          </a:prstGeom>
          <a:noFill/>
          <a:ln w="25400">
            <a:solidFill>
              <a:srgbClr val="6B2B7B"/>
            </a:solidFill>
          </a:ln>
          <a:effectLst/>
        </p:spPr>
        <p:style>
          <a:lnRef idx="1">
            <a:schemeClr val="accent1"/>
          </a:lnRef>
          <a:fillRef idx="3">
            <a:schemeClr val="accent1"/>
          </a:fillRef>
          <a:effectRef idx="2">
            <a:schemeClr val="accent1"/>
          </a:effectRef>
          <a:fontRef idx="minor">
            <a:schemeClr val="lt1"/>
          </a:fontRef>
        </p:style>
      </p:cxnSp>
      <p:cxnSp>
        <p:nvCxnSpPr>
          <p:cNvPr id="52" name="Straight Connector 51">
            <a:extLst>
              <a:ext uri="{FF2B5EF4-FFF2-40B4-BE49-F238E27FC236}">
                <a16:creationId xmlns:a16="http://schemas.microsoft.com/office/drawing/2014/main" xmlns="" id="{ECDFE102-48A2-42DC-8C45-0988D1503138}"/>
              </a:ext>
            </a:extLst>
          </p:cNvPr>
          <p:cNvCxnSpPr>
            <a:cxnSpLocks/>
            <a:stCxn id="44" idx="0"/>
            <a:endCxn id="9" idx="2"/>
          </p:cNvCxnSpPr>
          <p:nvPr/>
        </p:nvCxnSpPr>
        <p:spPr>
          <a:xfrm flipV="1">
            <a:off x="7347086" y="9374828"/>
            <a:ext cx="0" cy="1040078"/>
          </a:xfrm>
          <a:prstGeom prst="line">
            <a:avLst/>
          </a:prstGeom>
          <a:noFill/>
          <a:ln w="25400">
            <a:solidFill>
              <a:srgbClr val="6B2B7B"/>
            </a:solidFill>
          </a:ln>
          <a:effectLst/>
        </p:spPr>
        <p:style>
          <a:lnRef idx="1">
            <a:schemeClr val="accent1"/>
          </a:lnRef>
          <a:fillRef idx="3">
            <a:schemeClr val="accent1"/>
          </a:fillRef>
          <a:effectRef idx="2">
            <a:schemeClr val="accent1"/>
          </a:effectRef>
          <a:fontRef idx="minor">
            <a:schemeClr val="lt1"/>
          </a:fontRef>
        </p:style>
      </p:cxnSp>
      <p:cxnSp>
        <p:nvCxnSpPr>
          <p:cNvPr id="66" name="Straight Connector 65">
            <a:extLst>
              <a:ext uri="{FF2B5EF4-FFF2-40B4-BE49-F238E27FC236}">
                <a16:creationId xmlns:a16="http://schemas.microsoft.com/office/drawing/2014/main" xmlns="" id="{FA496EB6-9F7D-4BD6-B705-A8B92D2347A2}"/>
              </a:ext>
            </a:extLst>
          </p:cNvPr>
          <p:cNvCxnSpPr>
            <a:cxnSpLocks/>
            <a:stCxn id="5" idx="2"/>
            <a:endCxn id="27" idx="0"/>
          </p:cNvCxnSpPr>
          <p:nvPr/>
        </p:nvCxnSpPr>
        <p:spPr>
          <a:xfrm>
            <a:off x="12155201" y="8179206"/>
            <a:ext cx="0" cy="1040078"/>
          </a:xfrm>
          <a:prstGeom prst="line">
            <a:avLst/>
          </a:prstGeom>
          <a:noFill/>
          <a:ln w="25400">
            <a:solidFill>
              <a:srgbClr val="6B2B7B"/>
            </a:solidFill>
          </a:ln>
          <a:effectLst/>
        </p:spPr>
        <p:style>
          <a:lnRef idx="1">
            <a:schemeClr val="accent1"/>
          </a:lnRef>
          <a:fillRef idx="3">
            <a:schemeClr val="accent1"/>
          </a:fillRef>
          <a:effectRef idx="2">
            <a:schemeClr val="accent1"/>
          </a:effectRef>
          <a:fontRef idx="minor">
            <a:schemeClr val="lt1"/>
          </a:fontRef>
        </p:style>
      </p:cxnSp>
      <p:cxnSp>
        <p:nvCxnSpPr>
          <p:cNvPr id="70" name="Straight Connector 69">
            <a:extLst>
              <a:ext uri="{FF2B5EF4-FFF2-40B4-BE49-F238E27FC236}">
                <a16:creationId xmlns:a16="http://schemas.microsoft.com/office/drawing/2014/main" xmlns="" id="{49CF7A86-C108-4E4B-A302-EA376F4B1995}"/>
              </a:ext>
            </a:extLst>
          </p:cNvPr>
          <p:cNvCxnSpPr>
            <a:cxnSpLocks/>
            <a:stCxn id="29" idx="0"/>
            <a:endCxn id="7" idx="2"/>
          </p:cNvCxnSpPr>
          <p:nvPr/>
        </p:nvCxnSpPr>
        <p:spPr>
          <a:xfrm flipV="1">
            <a:off x="16963317" y="6983584"/>
            <a:ext cx="0" cy="1040078"/>
          </a:xfrm>
          <a:prstGeom prst="line">
            <a:avLst/>
          </a:prstGeom>
          <a:noFill/>
          <a:ln w="25400">
            <a:solidFill>
              <a:srgbClr val="6B2B7B"/>
            </a:solidFill>
          </a:ln>
          <a:effectLst/>
        </p:spPr>
        <p:style>
          <a:lnRef idx="1">
            <a:schemeClr val="accent1"/>
          </a:lnRef>
          <a:fillRef idx="3">
            <a:schemeClr val="accent1"/>
          </a:fillRef>
          <a:effectRef idx="2">
            <a:schemeClr val="accent1"/>
          </a:effectRef>
          <a:fontRef idx="minor">
            <a:schemeClr val="lt1"/>
          </a:fontRef>
        </p:style>
      </p:cxnSp>
      <p:cxnSp>
        <p:nvCxnSpPr>
          <p:cNvPr id="72" name="Straight Connector 71">
            <a:extLst>
              <a:ext uri="{FF2B5EF4-FFF2-40B4-BE49-F238E27FC236}">
                <a16:creationId xmlns:a16="http://schemas.microsoft.com/office/drawing/2014/main" xmlns="" id="{C30E284F-2AD3-4FE3-A1AC-80FBC669C867}"/>
              </a:ext>
            </a:extLst>
          </p:cNvPr>
          <p:cNvCxnSpPr>
            <a:cxnSpLocks/>
            <a:stCxn id="37" idx="0"/>
            <a:endCxn id="8" idx="2"/>
          </p:cNvCxnSpPr>
          <p:nvPr/>
        </p:nvCxnSpPr>
        <p:spPr>
          <a:xfrm flipV="1">
            <a:off x="21771433" y="5787962"/>
            <a:ext cx="0" cy="1040078"/>
          </a:xfrm>
          <a:prstGeom prst="line">
            <a:avLst/>
          </a:prstGeom>
          <a:noFill/>
          <a:ln w="25400">
            <a:solidFill>
              <a:srgbClr val="6B2B7B"/>
            </a:solidFill>
          </a:ln>
          <a:effectLst/>
        </p:spPr>
        <p:style>
          <a:lnRef idx="1">
            <a:schemeClr val="accent1"/>
          </a:lnRef>
          <a:fillRef idx="3">
            <a:schemeClr val="accent1"/>
          </a:fillRef>
          <a:effectRef idx="2">
            <a:schemeClr val="accent1"/>
          </a:effectRef>
          <a:fontRef idx="minor">
            <a:schemeClr val="lt1"/>
          </a:fontRef>
        </p:style>
      </p:cxnSp>
      <p:grpSp>
        <p:nvGrpSpPr>
          <p:cNvPr id="18" name="Group 17">
            <a:extLst>
              <a:ext uri="{FF2B5EF4-FFF2-40B4-BE49-F238E27FC236}">
                <a16:creationId xmlns:a16="http://schemas.microsoft.com/office/drawing/2014/main" xmlns="" id="{F18F4464-64E0-4222-8FA7-3201E75F3CE0}"/>
              </a:ext>
            </a:extLst>
          </p:cNvPr>
          <p:cNvGrpSpPr/>
          <p:nvPr/>
        </p:nvGrpSpPr>
        <p:grpSpPr>
          <a:xfrm>
            <a:off x="6518994" y="10414906"/>
            <a:ext cx="1656184" cy="1656184"/>
            <a:chOff x="741934" y="6594117"/>
            <a:chExt cx="1656184" cy="1656184"/>
          </a:xfrm>
        </p:grpSpPr>
        <p:sp>
          <p:nvSpPr>
            <p:cNvPr id="44" name="Oval 22">
              <a:extLst>
                <a:ext uri="{FF2B5EF4-FFF2-40B4-BE49-F238E27FC236}">
                  <a16:creationId xmlns:a16="http://schemas.microsoft.com/office/drawing/2014/main" xmlns="" id="{5227C4D6-AD13-4C36-A759-6A5DE048137B}"/>
                </a:ext>
              </a:extLst>
            </p:cNvPr>
            <p:cNvSpPr>
              <a:spLocks noChangeArrowheads="1"/>
            </p:cNvSpPr>
            <p:nvPr/>
          </p:nvSpPr>
          <p:spPr bwMode="auto">
            <a:xfrm>
              <a:off x="741934" y="6594117"/>
              <a:ext cx="1656184" cy="1656184"/>
            </a:xfrm>
            <a:prstGeom prst="ellipse">
              <a:avLst/>
            </a:prstGeom>
            <a:solidFill>
              <a:schemeClr val="bg1"/>
            </a:solidFill>
            <a:ln w="152400">
              <a:solidFill>
                <a:srgbClr val="6B2B7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grpSp>
          <p:nvGrpSpPr>
            <p:cNvPr id="55" name="Group 54">
              <a:extLst>
                <a:ext uri="{FF2B5EF4-FFF2-40B4-BE49-F238E27FC236}">
                  <a16:creationId xmlns:a16="http://schemas.microsoft.com/office/drawing/2014/main" xmlns="" id="{26665CEF-C00C-40C9-84FE-82C1232A24EC}"/>
                </a:ext>
              </a:extLst>
            </p:cNvPr>
            <p:cNvGrpSpPr/>
            <p:nvPr/>
          </p:nvGrpSpPr>
          <p:grpSpPr>
            <a:xfrm>
              <a:off x="1019152" y="6823482"/>
              <a:ext cx="1101748" cy="1197454"/>
              <a:chOff x="-1420813" y="4733925"/>
              <a:chExt cx="749300" cy="814388"/>
            </a:xfrm>
            <a:solidFill>
              <a:srgbClr val="6B2B7B"/>
            </a:solidFill>
          </p:grpSpPr>
          <p:sp>
            <p:nvSpPr>
              <p:cNvPr id="45" name="Freeform 23">
                <a:extLst>
                  <a:ext uri="{FF2B5EF4-FFF2-40B4-BE49-F238E27FC236}">
                    <a16:creationId xmlns:a16="http://schemas.microsoft.com/office/drawing/2014/main" xmlns="" id="{A7A29ED8-9D69-4B6E-BBDB-A4A3FA9BACA9}"/>
                  </a:ext>
                </a:extLst>
              </p:cNvPr>
              <p:cNvSpPr>
                <a:spLocks noEditPoints="1"/>
              </p:cNvSpPr>
              <p:nvPr/>
            </p:nvSpPr>
            <p:spPr bwMode="auto">
              <a:xfrm>
                <a:off x="-1420813" y="4733925"/>
                <a:ext cx="749300" cy="814388"/>
              </a:xfrm>
              <a:custGeom>
                <a:avLst/>
                <a:gdLst>
                  <a:gd name="T0" fmla="*/ 170 w 197"/>
                  <a:gd name="T1" fmla="*/ 159 h 216"/>
                  <a:gd name="T2" fmla="*/ 172 w 197"/>
                  <a:gd name="T3" fmla="*/ 148 h 216"/>
                  <a:gd name="T4" fmla="*/ 181 w 197"/>
                  <a:gd name="T5" fmla="*/ 144 h 216"/>
                  <a:gd name="T6" fmla="*/ 112 w 197"/>
                  <a:gd name="T7" fmla="*/ 192 h 216"/>
                  <a:gd name="T8" fmla="*/ 166 w 197"/>
                  <a:gd name="T9" fmla="*/ 161 h 216"/>
                  <a:gd name="T10" fmla="*/ 87 w 197"/>
                  <a:gd name="T11" fmla="*/ 200 h 216"/>
                  <a:gd name="T12" fmla="*/ 98 w 197"/>
                  <a:gd name="T13" fmla="*/ 189 h 216"/>
                  <a:gd name="T14" fmla="*/ 110 w 197"/>
                  <a:gd name="T15" fmla="*/ 200 h 216"/>
                  <a:gd name="T16" fmla="*/ 96 w 197"/>
                  <a:gd name="T17" fmla="*/ 184 h 216"/>
                  <a:gd name="T18" fmla="*/ 5 w 197"/>
                  <a:gd name="T19" fmla="*/ 156 h 216"/>
                  <a:gd name="T20" fmla="*/ 19 w 197"/>
                  <a:gd name="T21" fmla="*/ 145 h 216"/>
                  <a:gd name="T22" fmla="*/ 27 w 197"/>
                  <a:gd name="T23" fmla="*/ 154 h 216"/>
                  <a:gd name="T24" fmla="*/ 25 w 197"/>
                  <a:gd name="T25" fmla="*/ 164 h 216"/>
                  <a:gd name="T26" fmla="*/ 25 w 197"/>
                  <a:gd name="T27" fmla="*/ 53 h 216"/>
                  <a:gd name="T28" fmla="*/ 25 w 197"/>
                  <a:gd name="T29" fmla="*/ 68 h 216"/>
                  <a:gd name="T30" fmla="*/ 5 w 197"/>
                  <a:gd name="T31" fmla="*/ 60 h 216"/>
                  <a:gd name="T32" fmla="*/ 31 w 197"/>
                  <a:gd name="T33" fmla="*/ 66 h 216"/>
                  <a:gd name="T34" fmla="*/ 87 w 197"/>
                  <a:gd name="T35" fmla="*/ 16 h 216"/>
                  <a:gd name="T36" fmla="*/ 108 w 197"/>
                  <a:gd name="T37" fmla="*/ 21 h 216"/>
                  <a:gd name="T38" fmla="*/ 98 w 197"/>
                  <a:gd name="T39" fmla="*/ 27 h 216"/>
                  <a:gd name="T40" fmla="*/ 88 w 197"/>
                  <a:gd name="T41" fmla="*/ 21 h 216"/>
                  <a:gd name="T42" fmla="*/ 165 w 197"/>
                  <a:gd name="T43" fmla="*/ 60 h 216"/>
                  <a:gd name="T44" fmla="*/ 112 w 197"/>
                  <a:gd name="T45" fmla="*/ 24 h 216"/>
                  <a:gd name="T46" fmla="*/ 182 w 197"/>
                  <a:gd name="T47" fmla="*/ 71 h 216"/>
                  <a:gd name="T48" fmla="*/ 170 w 197"/>
                  <a:gd name="T49" fmla="*/ 63 h 216"/>
                  <a:gd name="T50" fmla="*/ 181 w 197"/>
                  <a:gd name="T51" fmla="*/ 48 h 216"/>
                  <a:gd name="T52" fmla="*/ 91 w 197"/>
                  <a:gd name="T53" fmla="*/ 30 h 216"/>
                  <a:gd name="T54" fmla="*/ 100 w 197"/>
                  <a:gd name="T55" fmla="*/ 32 h 216"/>
                  <a:gd name="T56" fmla="*/ 100 w 197"/>
                  <a:gd name="T57" fmla="*/ 92 h 216"/>
                  <a:gd name="T58" fmla="*/ 100 w 197"/>
                  <a:gd name="T59" fmla="*/ 119 h 216"/>
                  <a:gd name="T60" fmla="*/ 87 w 197"/>
                  <a:gd name="T61" fmla="*/ 111 h 216"/>
                  <a:gd name="T62" fmla="*/ 96 w 197"/>
                  <a:gd name="T63" fmla="*/ 97 h 216"/>
                  <a:gd name="T64" fmla="*/ 109 w 197"/>
                  <a:gd name="T65" fmla="*/ 104 h 216"/>
                  <a:gd name="T66" fmla="*/ 29 w 197"/>
                  <a:gd name="T67" fmla="*/ 70 h 216"/>
                  <a:gd name="T68" fmla="*/ 25 w 197"/>
                  <a:gd name="T69" fmla="*/ 143 h 216"/>
                  <a:gd name="T70" fmla="*/ 83 w 197"/>
                  <a:gd name="T71" fmla="*/ 114 h 216"/>
                  <a:gd name="T72" fmla="*/ 31 w 197"/>
                  <a:gd name="T73" fmla="*/ 150 h 216"/>
                  <a:gd name="T74" fmla="*/ 32 w 197"/>
                  <a:gd name="T75" fmla="*/ 154 h 216"/>
                  <a:gd name="T76" fmla="*/ 111 w 197"/>
                  <a:gd name="T77" fmla="*/ 118 h 216"/>
                  <a:gd name="T78" fmla="*/ 113 w 197"/>
                  <a:gd name="T79" fmla="*/ 114 h 216"/>
                  <a:gd name="T80" fmla="*/ 171 w 197"/>
                  <a:gd name="T81" fmla="*/ 143 h 216"/>
                  <a:gd name="T82" fmla="*/ 168 w 197"/>
                  <a:gd name="T83" fmla="*/ 70 h 216"/>
                  <a:gd name="T84" fmla="*/ 182 w 197"/>
                  <a:gd name="T85" fmla="*/ 140 h 216"/>
                  <a:gd name="T86" fmla="*/ 167 w 197"/>
                  <a:gd name="T87" fmla="*/ 50 h 216"/>
                  <a:gd name="T88" fmla="*/ 82 w 197"/>
                  <a:gd name="T89" fmla="*/ 16 h 216"/>
                  <a:gd name="T90" fmla="*/ 0 w 197"/>
                  <a:gd name="T91" fmla="*/ 60 h 216"/>
                  <a:gd name="T92" fmla="*/ 16 w 197"/>
                  <a:gd name="T93" fmla="*/ 173 h 216"/>
                  <a:gd name="T94" fmla="*/ 98 w 197"/>
                  <a:gd name="T95" fmla="*/ 216 h 216"/>
                  <a:gd name="T96" fmla="*/ 181 w 197"/>
                  <a:gd name="T97" fmla="*/ 17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 h="216">
                    <a:moveTo>
                      <a:pt x="181" y="167"/>
                    </a:moveTo>
                    <a:cubicBezTo>
                      <a:pt x="177" y="167"/>
                      <a:pt x="174" y="165"/>
                      <a:pt x="172" y="163"/>
                    </a:cubicBezTo>
                    <a:cubicBezTo>
                      <a:pt x="171" y="162"/>
                      <a:pt x="170" y="160"/>
                      <a:pt x="170" y="159"/>
                    </a:cubicBezTo>
                    <a:cubicBezTo>
                      <a:pt x="170" y="159"/>
                      <a:pt x="170" y="159"/>
                      <a:pt x="170" y="159"/>
                    </a:cubicBezTo>
                    <a:cubicBezTo>
                      <a:pt x="169" y="158"/>
                      <a:pt x="169" y="157"/>
                      <a:pt x="169" y="156"/>
                    </a:cubicBezTo>
                    <a:cubicBezTo>
                      <a:pt x="169" y="155"/>
                      <a:pt x="169" y="154"/>
                      <a:pt x="169" y="154"/>
                    </a:cubicBezTo>
                    <a:cubicBezTo>
                      <a:pt x="170" y="153"/>
                      <a:pt x="170" y="153"/>
                      <a:pt x="170" y="153"/>
                    </a:cubicBezTo>
                    <a:cubicBezTo>
                      <a:pt x="170" y="151"/>
                      <a:pt x="171" y="150"/>
                      <a:pt x="172" y="148"/>
                    </a:cubicBezTo>
                    <a:cubicBezTo>
                      <a:pt x="173" y="148"/>
                      <a:pt x="173" y="147"/>
                      <a:pt x="174" y="147"/>
                    </a:cubicBezTo>
                    <a:cubicBezTo>
                      <a:pt x="175" y="146"/>
                      <a:pt x="176" y="145"/>
                      <a:pt x="177" y="145"/>
                    </a:cubicBezTo>
                    <a:cubicBezTo>
                      <a:pt x="178" y="145"/>
                      <a:pt x="178" y="145"/>
                      <a:pt x="178" y="145"/>
                    </a:cubicBezTo>
                    <a:cubicBezTo>
                      <a:pt x="179" y="144"/>
                      <a:pt x="180" y="144"/>
                      <a:pt x="181" y="144"/>
                    </a:cubicBezTo>
                    <a:cubicBezTo>
                      <a:pt x="181" y="144"/>
                      <a:pt x="182" y="144"/>
                      <a:pt x="182" y="144"/>
                    </a:cubicBezTo>
                    <a:cubicBezTo>
                      <a:pt x="188" y="145"/>
                      <a:pt x="192" y="150"/>
                      <a:pt x="192" y="156"/>
                    </a:cubicBezTo>
                    <a:cubicBezTo>
                      <a:pt x="192" y="162"/>
                      <a:pt x="187" y="167"/>
                      <a:pt x="181" y="167"/>
                    </a:cubicBezTo>
                    <a:moveTo>
                      <a:pt x="112" y="192"/>
                    </a:moveTo>
                    <a:cubicBezTo>
                      <a:pt x="110" y="188"/>
                      <a:pt x="105" y="185"/>
                      <a:pt x="100" y="184"/>
                    </a:cubicBezTo>
                    <a:cubicBezTo>
                      <a:pt x="100" y="159"/>
                      <a:pt x="100" y="159"/>
                      <a:pt x="100" y="159"/>
                    </a:cubicBezTo>
                    <a:cubicBezTo>
                      <a:pt x="165" y="159"/>
                      <a:pt x="165" y="159"/>
                      <a:pt x="165" y="159"/>
                    </a:cubicBezTo>
                    <a:cubicBezTo>
                      <a:pt x="165" y="159"/>
                      <a:pt x="165" y="160"/>
                      <a:pt x="166" y="161"/>
                    </a:cubicBezTo>
                    <a:lnTo>
                      <a:pt x="112" y="192"/>
                    </a:lnTo>
                    <a:close/>
                    <a:moveTo>
                      <a:pt x="110" y="200"/>
                    </a:moveTo>
                    <a:cubicBezTo>
                      <a:pt x="110" y="206"/>
                      <a:pt x="104" y="212"/>
                      <a:pt x="98" y="212"/>
                    </a:cubicBezTo>
                    <a:cubicBezTo>
                      <a:pt x="92" y="212"/>
                      <a:pt x="87" y="206"/>
                      <a:pt x="87" y="200"/>
                    </a:cubicBezTo>
                    <a:cubicBezTo>
                      <a:pt x="87" y="200"/>
                      <a:pt x="87" y="200"/>
                      <a:pt x="87" y="200"/>
                    </a:cubicBezTo>
                    <a:cubicBezTo>
                      <a:pt x="87" y="198"/>
                      <a:pt x="87" y="196"/>
                      <a:pt x="88" y="195"/>
                    </a:cubicBezTo>
                    <a:cubicBezTo>
                      <a:pt x="90" y="192"/>
                      <a:pt x="92" y="190"/>
                      <a:pt x="96" y="189"/>
                    </a:cubicBezTo>
                    <a:cubicBezTo>
                      <a:pt x="96" y="189"/>
                      <a:pt x="97" y="189"/>
                      <a:pt x="98" y="189"/>
                    </a:cubicBezTo>
                    <a:cubicBezTo>
                      <a:pt x="99" y="189"/>
                      <a:pt x="100" y="189"/>
                      <a:pt x="100" y="189"/>
                    </a:cubicBezTo>
                    <a:cubicBezTo>
                      <a:pt x="104" y="190"/>
                      <a:pt x="107" y="192"/>
                      <a:pt x="108" y="195"/>
                    </a:cubicBezTo>
                    <a:cubicBezTo>
                      <a:pt x="109" y="196"/>
                      <a:pt x="109" y="198"/>
                      <a:pt x="109" y="199"/>
                    </a:cubicBezTo>
                    <a:cubicBezTo>
                      <a:pt x="109" y="200"/>
                      <a:pt x="110" y="200"/>
                      <a:pt x="110" y="200"/>
                    </a:cubicBezTo>
                    <a:moveTo>
                      <a:pt x="31" y="162"/>
                    </a:moveTo>
                    <a:cubicBezTo>
                      <a:pt x="32" y="161"/>
                      <a:pt x="32" y="160"/>
                      <a:pt x="32" y="159"/>
                    </a:cubicBezTo>
                    <a:cubicBezTo>
                      <a:pt x="96" y="159"/>
                      <a:pt x="96" y="159"/>
                      <a:pt x="96" y="159"/>
                    </a:cubicBezTo>
                    <a:cubicBezTo>
                      <a:pt x="96" y="184"/>
                      <a:pt x="96" y="184"/>
                      <a:pt x="96" y="184"/>
                    </a:cubicBezTo>
                    <a:cubicBezTo>
                      <a:pt x="91" y="185"/>
                      <a:pt x="86" y="188"/>
                      <a:pt x="84" y="193"/>
                    </a:cubicBezTo>
                    <a:lnTo>
                      <a:pt x="31" y="162"/>
                    </a:lnTo>
                    <a:close/>
                    <a:moveTo>
                      <a:pt x="16" y="168"/>
                    </a:moveTo>
                    <a:cubicBezTo>
                      <a:pt x="10" y="168"/>
                      <a:pt x="5" y="163"/>
                      <a:pt x="5" y="156"/>
                    </a:cubicBezTo>
                    <a:cubicBezTo>
                      <a:pt x="5" y="151"/>
                      <a:pt x="9" y="146"/>
                      <a:pt x="14" y="145"/>
                    </a:cubicBezTo>
                    <a:cubicBezTo>
                      <a:pt x="15" y="145"/>
                      <a:pt x="15" y="145"/>
                      <a:pt x="16" y="145"/>
                    </a:cubicBezTo>
                    <a:cubicBezTo>
                      <a:pt x="17" y="145"/>
                      <a:pt x="17" y="145"/>
                      <a:pt x="18" y="145"/>
                    </a:cubicBezTo>
                    <a:cubicBezTo>
                      <a:pt x="18" y="145"/>
                      <a:pt x="18" y="145"/>
                      <a:pt x="19" y="145"/>
                    </a:cubicBezTo>
                    <a:cubicBezTo>
                      <a:pt x="20" y="146"/>
                      <a:pt x="21" y="146"/>
                      <a:pt x="22" y="147"/>
                    </a:cubicBezTo>
                    <a:cubicBezTo>
                      <a:pt x="23" y="147"/>
                      <a:pt x="23" y="148"/>
                      <a:pt x="24" y="148"/>
                    </a:cubicBezTo>
                    <a:cubicBezTo>
                      <a:pt x="25" y="149"/>
                      <a:pt x="26" y="151"/>
                      <a:pt x="27" y="152"/>
                    </a:cubicBezTo>
                    <a:cubicBezTo>
                      <a:pt x="27" y="153"/>
                      <a:pt x="27" y="153"/>
                      <a:pt x="27" y="154"/>
                    </a:cubicBezTo>
                    <a:cubicBezTo>
                      <a:pt x="27" y="155"/>
                      <a:pt x="27" y="156"/>
                      <a:pt x="27" y="156"/>
                    </a:cubicBezTo>
                    <a:cubicBezTo>
                      <a:pt x="27" y="157"/>
                      <a:pt x="27" y="158"/>
                      <a:pt x="27" y="159"/>
                    </a:cubicBezTo>
                    <a:cubicBezTo>
                      <a:pt x="27" y="159"/>
                      <a:pt x="27" y="159"/>
                      <a:pt x="27" y="159"/>
                    </a:cubicBezTo>
                    <a:cubicBezTo>
                      <a:pt x="27" y="161"/>
                      <a:pt x="26" y="162"/>
                      <a:pt x="25" y="164"/>
                    </a:cubicBezTo>
                    <a:cubicBezTo>
                      <a:pt x="23" y="166"/>
                      <a:pt x="20" y="168"/>
                      <a:pt x="16" y="168"/>
                    </a:cubicBezTo>
                    <a:moveTo>
                      <a:pt x="5" y="60"/>
                    </a:moveTo>
                    <a:cubicBezTo>
                      <a:pt x="5" y="54"/>
                      <a:pt x="10" y="49"/>
                      <a:pt x="16" y="49"/>
                    </a:cubicBezTo>
                    <a:cubicBezTo>
                      <a:pt x="19" y="49"/>
                      <a:pt x="22" y="50"/>
                      <a:pt x="25" y="53"/>
                    </a:cubicBezTo>
                    <a:cubicBezTo>
                      <a:pt x="26" y="54"/>
                      <a:pt x="26" y="55"/>
                      <a:pt x="27" y="57"/>
                    </a:cubicBezTo>
                    <a:cubicBezTo>
                      <a:pt x="27" y="58"/>
                      <a:pt x="27" y="59"/>
                      <a:pt x="27" y="60"/>
                    </a:cubicBezTo>
                    <a:cubicBezTo>
                      <a:pt x="27" y="62"/>
                      <a:pt x="27" y="63"/>
                      <a:pt x="27" y="64"/>
                    </a:cubicBezTo>
                    <a:cubicBezTo>
                      <a:pt x="26" y="65"/>
                      <a:pt x="26" y="67"/>
                      <a:pt x="25" y="68"/>
                    </a:cubicBezTo>
                    <a:cubicBezTo>
                      <a:pt x="23" y="70"/>
                      <a:pt x="21" y="71"/>
                      <a:pt x="19" y="71"/>
                    </a:cubicBezTo>
                    <a:cubicBezTo>
                      <a:pt x="18" y="72"/>
                      <a:pt x="17" y="72"/>
                      <a:pt x="16" y="72"/>
                    </a:cubicBezTo>
                    <a:cubicBezTo>
                      <a:pt x="15" y="72"/>
                      <a:pt x="15" y="72"/>
                      <a:pt x="14" y="71"/>
                    </a:cubicBezTo>
                    <a:cubicBezTo>
                      <a:pt x="9" y="70"/>
                      <a:pt x="5" y="66"/>
                      <a:pt x="5" y="60"/>
                    </a:cubicBezTo>
                    <a:moveTo>
                      <a:pt x="84" y="23"/>
                    </a:moveTo>
                    <a:cubicBezTo>
                      <a:pt x="85" y="25"/>
                      <a:pt x="86" y="26"/>
                      <a:pt x="87" y="27"/>
                    </a:cubicBezTo>
                    <a:cubicBezTo>
                      <a:pt x="55" y="80"/>
                      <a:pt x="55" y="80"/>
                      <a:pt x="55" y="80"/>
                    </a:cubicBezTo>
                    <a:cubicBezTo>
                      <a:pt x="31" y="66"/>
                      <a:pt x="31" y="66"/>
                      <a:pt x="31" y="66"/>
                    </a:cubicBezTo>
                    <a:cubicBezTo>
                      <a:pt x="32" y="64"/>
                      <a:pt x="32" y="62"/>
                      <a:pt x="32" y="60"/>
                    </a:cubicBezTo>
                    <a:cubicBezTo>
                      <a:pt x="32" y="58"/>
                      <a:pt x="32" y="56"/>
                      <a:pt x="31" y="54"/>
                    </a:cubicBezTo>
                    <a:lnTo>
                      <a:pt x="84" y="23"/>
                    </a:lnTo>
                    <a:close/>
                    <a:moveTo>
                      <a:pt x="87" y="16"/>
                    </a:moveTo>
                    <a:cubicBezTo>
                      <a:pt x="87" y="10"/>
                      <a:pt x="92" y="4"/>
                      <a:pt x="98" y="4"/>
                    </a:cubicBezTo>
                    <a:cubicBezTo>
                      <a:pt x="104" y="4"/>
                      <a:pt x="110" y="10"/>
                      <a:pt x="110" y="16"/>
                    </a:cubicBezTo>
                    <a:cubicBezTo>
                      <a:pt x="110" y="16"/>
                      <a:pt x="109" y="16"/>
                      <a:pt x="109" y="17"/>
                    </a:cubicBezTo>
                    <a:cubicBezTo>
                      <a:pt x="109" y="18"/>
                      <a:pt x="109" y="20"/>
                      <a:pt x="108" y="21"/>
                    </a:cubicBezTo>
                    <a:cubicBezTo>
                      <a:pt x="108" y="22"/>
                      <a:pt x="107" y="22"/>
                      <a:pt x="107" y="23"/>
                    </a:cubicBezTo>
                    <a:cubicBezTo>
                      <a:pt x="106" y="24"/>
                      <a:pt x="105" y="25"/>
                      <a:pt x="103" y="26"/>
                    </a:cubicBezTo>
                    <a:cubicBezTo>
                      <a:pt x="102" y="26"/>
                      <a:pt x="101" y="27"/>
                      <a:pt x="100" y="27"/>
                    </a:cubicBezTo>
                    <a:cubicBezTo>
                      <a:pt x="100" y="27"/>
                      <a:pt x="99" y="27"/>
                      <a:pt x="98" y="27"/>
                    </a:cubicBezTo>
                    <a:cubicBezTo>
                      <a:pt x="97" y="27"/>
                      <a:pt x="96" y="27"/>
                      <a:pt x="96" y="27"/>
                    </a:cubicBezTo>
                    <a:cubicBezTo>
                      <a:pt x="95" y="27"/>
                      <a:pt x="94" y="26"/>
                      <a:pt x="93" y="26"/>
                    </a:cubicBezTo>
                    <a:cubicBezTo>
                      <a:pt x="92" y="25"/>
                      <a:pt x="90" y="24"/>
                      <a:pt x="89" y="23"/>
                    </a:cubicBezTo>
                    <a:cubicBezTo>
                      <a:pt x="89" y="22"/>
                      <a:pt x="88" y="22"/>
                      <a:pt x="88" y="21"/>
                    </a:cubicBezTo>
                    <a:cubicBezTo>
                      <a:pt x="87" y="20"/>
                      <a:pt x="87" y="18"/>
                      <a:pt x="87" y="16"/>
                    </a:cubicBezTo>
                    <a:cubicBezTo>
                      <a:pt x="87" y="16"/>
                      <a:pt x="87" y="16"/>
                      <a:pt x="87" y="16"/>
                    </a:cubicBezTo>
                    <a:moveTo>
                      <a:pt x="165" y="55"/>
                    </a:moveTo>
                    <a:cubicBezTo>
                      <a:pt x="165" y="56"/>
                      <a:pt x="165" y="58"/>
                      <a:pt x="165" y="60"/>
                    </a:cubicBezTo>
                    <a:cubicBezTo>
                      <a:pt x="165" y="62"/>
                      <a:pt x="165" y="64"/>
                      <a:pt x="166" y="66"/>
                    </a:cubicBezTo>
                    <a:cubicBezTo>
                      <a:pt x="140" y="80"/>
                      <a:pt x="140" y="80"/>
                      <a:pt x="140" y="80"/>
                    </a:cubicBezTo>
                    <a:cubicBezTo>
                      <a:pt x="109" y="27"/>
                      <a:pt x="109" y="27"/>
                      <a:pt x="109" y="27"/>
                    </a:cubicBezTo>
                    <a:cubicBezTo>
                      <a:pt x="110" y="26"/>
                      <a:pt x="111" y="25"/>
                      <a:pt x="112" y="24"/>
                    </a:cubicBezTo>
                    <a:lnTo>
                      <a:pt x="165" y="55"/>
                    </a:lnTo>
                    <a:close/>
                    <a:moveTo>
                      <a:pt x="181" y="48"/>
                    </a:moveTo>
                    <a:cubicBezTo>
                      <a:pt x="187" y="48"/>
                      <a:pt x="192" y="53"/>
                      <a:pt x="192" y="60"/>
                    </a:cubicBezTo>
                    <a:cubicBezTo>
                      <a:pt x="192" y="65"/>
                      <a:pt x="188" y="70"/>
                      <a:pt x="182" y="71"/>
                    </a:cubicBezTo>
                    <a:cubicBezTo>
                      <a:pt x="182" y="71"/>
                      <a:pt x="181" y="71"/>
                      <a:pt x="181" y="71"/>
                    </a:cubicBezTo>
                    <a:cubicBezTo>
                      <a:pt x="180" y="71"/>
                      <a:pt x="178" y="71"/>
                      <a:pt x="177" y="70"/>
                    </a:cubicBezTo>
                    <a:cubicBezTo>
                      <a:pt x="176" y="70"/>
                      <a:pt x="174" y="69"/>
                      <a:pt x="172" y="67"/>
                    </a:cubicBezTo>
                    <a:cubicBezTo>
                      <a:pt x="171" y="66"/>
                      <a:pt x="170" y="65"/>
                      <a:pt x="170" y="63"/>
                    </a:cubicBezTo>
                    <a:cubicBezTo>
                      <a:pt x="170" y="62"/>
                      <a:pt x="169" y="61"/>
                      <a:pt x="169" y="60"/>
                    </a:cubicBezTo>
                    <a:cubicBezTo>
                      <a:pt x="169" y="59"/>
                      <a:pt x="169" y="58"/>
                      <a:pt x="170" y="57"/>
                    </a:cubicBezTo>
                    <a:cubicBezTo>
                      <a:pt x="170" y="55"/>
                      <a:pt x="171" y="54"/>
                      <a:pt x="172" y="53"/>
                    </a:cubicBezTo>
                    <a:cubicBezTo>
                      <a:pt x="174" y="50"/>
                      <a:pt x="177" y="48"/>
                      <a:pt x="181" y="48"/>
                    </a:cubicBezTo>
                    <a:moveTo>
                      <a:pt x="96" y="92"/>
                    </a:moveTo>
                    <a:cubicBezTo>
                      <a:pt x="92" y="93"/>
                      <a:pt x="88" y="95"/>
                      <a:pt x="86" y="98"/>
                    </a:cubicBezTo>
                    <a:cubicBezTo>
                      <a:pt x="60" y="83"/>
                      <a:pt x="60" y="83"/>
                      <a:pt x="60" y="83"/>
                    </a:cubicBezTo>
                    <a:cubicBezTo>
                      <a:pt x="91" y="30"/>
                      <a:pt x="91" y="30"/>
                      <a:pt x="91" y="30"/>
                    </a:cubicBezTo>
                    <a:cubicBezTo>
                      <a:pt x="92" y="31"/>
                      <a:pt x="94" y="31"/>
                      <a:pt x="96" y="32"/>
                    </a:cubicBezTo>
                    <a:lnTo>
                      <a:pt x="96" y="92"/>
                    </a:lnTo>
                    <a:close/>
                    <a:moveTo>
                      <a:pt x="100" y="92"/>
                    </a:moveTo>
                    <a:cubicBezTo>
                      <a:pt x="100" y="32"/>
                      <a:pt x="100" y="32"/>
                      <a:pt x="100" y="32"/>
                    </a:cubicBezTo>
                    <a:cubicBezTo>
                      <a:pt x="102" y="31"/>
                      <a:pt x="104" y="31"/>
                      <a:pt x="105" y="30"/>
                    </a:cubicBezTo>
                    <a:cubicBezTo>
                      <a:pt x="136" y="83"/>
                      <a:pt x="136" y="83"/>
                      <a:pt x="136" y="83"/>
                    </a:cubicBezTo>
                    <a:cubicBezTo>
                      <a:pt x="111" y="98"/>
                      <a:pt x="111" y="98"/>
                      <a:pt x="111" y="98"/>
                    </a:cubicBezTo>
                    <a:cubicBezTo>
                      <a:pt x="108" y="95"/>
                      <a:pt x="105" y="93"/>
                      <a:pt x="100" y="92"/>
                    </a:cubicBezTo>
                    <a:moveTo>
                      <a:pt x="110" y="108"/>
                    </a:moveTo>
                    <a:cubicBezTo>
                      <a:pt x="110" y="109"/>
                      <a:pt x="109" y="110"/>
                      <a:pt x="109" y="112"/>
                    </a:cubicBezTo>
                    <a:cubicBezTo>
                      <a:pt x="108" y="113"/>
                      <a:pt x="108" y="115"/>
                      <a:pt x="106" y="116"/>
                    </a:cubicBezTo>
                    <a:cubicBezTo>
                      <a:pt x="105" y="117"/>
                      <a:pt x="103" y="119"/>
                      <a:pt x="100" y="119"/>
                    </a:cubicBezTo>
                    <a:cubicBezTo>
                      <a:pt x="100" y="119"/>
                      <a:pt x="99" y="119"/>
                      <a:pt x="98" y="119"/>
                    </a:cubicBezTo>
                    <a:cubicBezTo>
                      <a:pt x="97" y="119"/>
                      <a:pt x="96" y="119"/>
                      <a:pt x="96" y="119"/>
                    </a:cubicBezTo>
                    <a:cubicBezTo>
                      <a:pt x="93" y="119"/>
                      <a:pt x="91" y="117"/>
                      <a:pt x="90" y="116"/>
                    </a:cubicBezTo>
                    <a:cubicBezTo>
                      <a:pt x="89" y="114"/>
                      <a:pt x="88" y="113"/>
                      <a:pt x="87" y="111"/>
                    </a:cubicBezTo>
                    <a:cubicBezTo>
                      <a:pt x="87" y="110"/>
                      <a:pt x="87" y="109"/>
                      <a:pt x="87" y="108"/>
                    </a:cubicBezTo>
                    <a:cubicBezTo>
                      <a:pt x="87" y="107"/>
                      <a:pt x="87" y="106"/>
                      <a:pt x="87" y="105"/>
                    </a:cubicBezTo>
                    <a:cubicBezTo>
                      <a:pt x="88" y="103"/>
                      <a:pt x="89" y="102"/>
                      <a:pt x="90" y="100"/>
                    </a:cubicBezTo>
                    <a:cubicBezTo>
                      <a:pt x="91" y="99"/>
                      <a:pt x="93" y="97"/>
                      <a:pt x="96" y="97"/>
                    </a:cubicBezTo>
                    <a:cubicBezTo>
                      <a:pt x="96" y="97"/>
                      <a:pt x="97" y="97"/>
                      <a:pt x="98" y="97"/>
                    </a:cubicBezTo>
                    <a:cubicBezTo>
                      <a:pt x="99" y="97"/>
                      <a:pt x="100" y="97"/>
                      <a:pt x="100" y="97"/>
                    </a:cubicBezTo>
                    <a:cubicBezTo>
                      <a:pt x="103" y="97"/>
                      <a:pt x="105" y="99"/>
                      <a:pt x="106" y="100"/>
                    </a:cubicBezTo>
                    <a:cubicBezTo>
                      <a:pt x="108" y="101"/>
                      <a:pt x="108" y="103"/>
                      <a:pt x="109" y="104"/>
                    </a:cubicBezTo>
                    <a:cubicBezTo>
                      <a:pt x="109" y="106"/>
                      <a:pt x="110" y="107"/>
                      <a:pt x="110" y="108"/>
                    </a:cubicBezTo>
                    <a:moveTo>
                      <a:pt x="19" y="141"/>
                    </a:moveTo>
                    <a:cubicBezTo>
                      <a:pt x="19" y="76"/>
                      <a:pt x="19" y="76"/>
                      <a:pt x="19" y="76"/>
                    </a:cubicBezTo>
                    <a:cubicBezTo>
                      <a:pt x="23" y="76"/>
                      <a:pt x="26" y="73"/>
                      <a:pt x="29" y="70"/>
                    </a:cubicBezTo>
                    <a:cubicBezTo>
                      <a:pt x="53" y="85"/>
                      <a:pt x="53" y="85"/>
                      <a:pt x="53" y="85"/>
                    </a:cubicBezTo>
                    <a:cubicBezTo>
                      <a:pt x="20" y="141"/>
                      <a:pt x="20" y="141"/>
                      <a:pt x="20" y="141"/>
                    </a:cubicBezTo>
                    <a:cubicBezTo>
                      <a:pt x="20" y="141"/>
                      <a:pt x="19" y="141"/>
                      <a:pt x="19" y="141"/>
                    </a:cubicBezTo>
                    <a:moveTo>
                      <a:pt x="25" y="143"/>
                    </a:moveTo>
                    <a:cubicBezTo>
                      <a:pt x="57" y="87"/>
                      <a:pt x="57" y="87"/>
                      <a:pt x="57" y="87"/>
                    </a:cubicBezTo>
                    <a:cubicBezTo>
                      <a:pt x="83" y="102"/>
                      <a:pt x="83" y="102"/>
                      <a:pt x="83" y="102"/>
                    </a:cubicBezTo>
                    <a:cubicBezTo>
                      <a:pt x="82" y="104"/>
                      <a:pt x="82" y="106"/>
                      <a:pt x="82" y="108"/>
                    </a:cubicBezTo>
                    <a:cubicBezTo>
                      <a:pt x="82" y="110"/>
                      <a:pt x="82" y="112"/>
                      <a:pt x="83" y="114"/>
                    </a:cubicBezTo>
                    <a:cubicBezTo>
                      <a:pt x="28" y="146"/>
                      <a:pt x="28" y="146"/>
                      <a:pt x="28" y="146"/>
                    </a:cubicBezTo>
                    <a:cubicBezTo>
                      <a:pt x="27" y="145"/>
                      <a:pt x="26" y="144"/>
                      <a:pt x="25" y="143"/>
                    </a:cubicBezTo>
                    <a:moveTo>
                      <a:pt x="32" y="154"/>
                    </a:moveTo>
                    <a:cubicBezTo>
                      <a:pt x="32" y="152"/>
                      <a:pt x="31" y="151"/>
                      <a:pt x="31" y="150"/>
                    </a:cubicBezTo>
                    <a:cubicBezTo>
                      <a:pt x="86" y="118"/>
                      <a:pt x="86" y="118"/>
                      <a:pt x="86" y="118"/>
                    </a:cubicBezTo>
                    <a:cubicBezTo>
                      <a:pt x="88" y="121"/>
                      <a:pt x="92" y="123"/>
                      <a:pt x="96" y="124"/>
                    </a:cubicBezTo>
                    <a:cubicBezTo>
                      <a:pt x="96" y="154"/>
                      <a:pt x="96" y="154"/>
                      <a:pt x="96" y="154"/>
                    </a:cubicBezTo>
                    <a:lnTo>
                      <a:pt x="32" y="154"/>
                    </a:lnTo>
                    <a:close/>
                    <a:moveTo>
                      <a:pt x="165" y="154"/>
                    </a:moveTo>
                    <a:cubicBezTo>
                      <a:pt x="100" y="154"/>
                      <a:pt x="100" y="154"/>
                      <a:pt x="100" y="154"/>
                    </a:cubicBezTo>
                    <a:cubicBezTo>
                      <a:pt x="100" y="124"/>
                      <a:pt x="100" y="124"/>
                      <a:pt x="100" y="124"/>
                    </a:cubicBezTo>
                    <a:cubicBezTo>
                      <a:pt x="105" y="123"/>
                      <a:pt x="108" y="121"/>
                      <a:pt x="111" y="118"/>
                    </a:cubicBezTo>
                    <a:cubicBezTo>
                      <a:pt x="166" y="150"/>
                      <a:pt x="166" y="150"/>
                      <a:pt x="166" y="150"/>
                    </a:cubicBezTo>
                    <a:cubicBezTo>
                      <a:pt x="165" y="151"/>
                      <a:pt x="165" y="152"/>
                      <a:pt x="165" y="154"/>
                    </a:cubicBezTo>
                    <a:moveTo>
                      <a:pt x="168" y="146"/>
                    </a:moveTo>
                    <a:cubicBezTo>
                      <a:pt x="113" y="114"/>
                      <a:pt x="113" y="114"/>
                      <a:pt x="113" y="114"/>
                    </a:cubicBezTo>
                    <a:cubicBezTo>
                      <a:pt x="114" y="112"/>
                      <a:pt x="114" y="110"/>
                      <a:pt x="114" y="108"/>
                    </a:cubicBezTo>
                    <a:cubicBezTo>
                      <a:pt x="114" y="106"/>
                      <a:pt x="114" y="104"/>
                      <a:pt x="113" y="102"/>
                    </a:cubicBezTo>
                    <a:cubicBezTo>
                      <a:pt x="139" y="87"/>
                      <a:pt x="139" y="87"/>
                      <a:pt x="139" y="87"/>
                    </a:cubicBezTo>
                    <a:cubicBezTo>
                      <a:pt x="171" y="143"/>
                      <a:pt x="171" y="143"/>
                      <a:pt x="171" y="143"/>
                    </a:cubicBezTo>
                    <a:cubicBezTo>
                      <a:pt x="170" y="143"/>
                      <a:pt x="169" y="145"/>
                      <a:pt x="168" y="146"/>
                    </a:cubicBezTo>
                    <a:moveTo>
                      <a:pt x="176" y="140"/>
                    </a:moveTo>
                    <a:cubicBezTo>
                      <a:pt x="143" y="85"/>
                      <a:pt x="143" y="85"/>
                      <a:pt x="143" y="85"/>
                    </a:cubicBezTo>
                    <a:cubicBezTo>
                      <a:pt x="168" y="70"/>
                      <a:pt x="168" y="70"/>
                      <a:pt x="168" y="70"/>
                    </a:cubicBezTo>
                    <a:cubicBezTo>
                      <a:pt x="171" y="73"/>
                      <a:pt x="174" y="75"/>
                      <a:pt x="177" y="75"/>
                    </a:cubicBezTo>
                    <a:cubicBezTo>
                      <a:pt x="177" y="140"/>
                      <a:pt x="177" y="140"/>
                      <a:pt x="177" y="140"/>
                    </a:cubicBezTo>
                    <a:cubicBezTo>
                      <a:pt x="177" y="140"/>
                      <a:pt x="176" y="140"/>
                      <a:pt x="176" y="140"/>
                    </a:cubicBezTo>
                    <a:moveTo>
                      <a:pt x="182" y="140"/>
                    </a:moveTo>
                    <a:cubicBezTo>
                      <a:pt x="182" y="76"/>
                      <a:pt x="182" y="76"/>
                      <a:pt x="182" y="76"/>
                    </a:cubicBezTo>
                    <a:cubicBezTo>
                      <a:pt x="190" y="75"/>
                      <a:pt x="197" y="68"/>
                      <a:pt x="197" y="60"/>
                    </a:cubicBezTo>
                    <a:cubicBezTo>
                      <a:pt x="197" y="51"/>
                      <a:pt x="189" y="43"/>
                      <a:pt x="181" y="43"/>
                    </a:cubicBezTo>
                    <a:cubicBezTo>
                      <a:pt x="175" y="43"/>
                      <a:pt x="170" y="46"/>
                      <a:pt x="167" y="50"/>
                    </a:cubicBezTo>
                    <a:cubicBezTo>
                      <a:pt x="114" y="19"/>
                      <a:pt x="114" y="19"/>
                      <a:pt x="114" y="19"/>
                    </a:cubicBezTo>
                    <a:cubicBezTo>
                      <a:pt x="114" y="18"/>
                      <a:pt x="114" y="17"/>
                      <a:pt x="114" y="16"/>
                    </a:cubicBezTo>
                    <a:cubicBezTo>
                      <a:pt x="114" y="7"/>
                      <a:pt x="107" y="0"/>
                      <a:pt x="98" y="0"/>
                    </a:cubicBezTo>
                    <a:cubicBezTo>
                      <a:pt x="89" y="0"/>
                      <a:pt x="82" y="7"/>
                      <a:pt x="82" y="16"/>
                    </a:cubicBezTo>
                    <a:cubicBezTo>
                      <a:pt x="82" y="17"/>
                      <a:pt x="82" y="18"/>
                      <a:pt x="82" y="19"/>
                    </a:cubicBezTo>
                    <a:cubicBezTo>
                      <a:pt x="29" y="50"/>
                      <a:pt x="29" y="50"/>
                      <a:pt x="29" y="50"/>
                    </a:cubicBezTo>
                    <a:cubicBezTo>
                      <a:pt x="26" y="47"/>
                      <a:pt x="21" y="44"/>
                      <a:pt x="16" y="44"/>
                    </a:cubicBezTo>
                    <a:cubicBezTo>
                      <a:pt x="7" y="44"/>
                      <a:pt x="0" y="51"/>
                      <a:pt x="0" y="60"/>
                    </a:cubicBezTo>
                    <a:cubicBezTo>
                      <a:pt x="0" y="68"/>
                      <a:pt x="6" y="75"/>
                      <a:pt x="14" y="76"/>
                    </a:cubicBezTo>
                    <a:cubicBezTo>
                      <a:pt x="14" y="141"/>
                      <a:pt x="14" y="141"/>
                      <a:pt x="14" y="141"/>
                    </a:cubicBezTo>
                    <a:cubicBezTo>
                      <a:pt x="6" y="142"/>
                      <a:pt x="0" y="148"/>
                      <a:pt x="0" y="156"/>
                    </a:cubicBezTo>
                    <a:cubicBezTo>
                      <a:pt x="0" y="165"/>
                      <a:pt x="7" y="173"/>
                      <a:pt x="16" y="173"/>
                    </a:cubicBezTo>
                    <a:cubicBezTo>
                      <a:pt x="21" y="173"/>
                      <a:pt x="26" y="170"/>
                      <a:pt x="29" y="166"/>
                    </a:cubicBezTo>
                    <a:cubicBezTo>
                      <a:pt x="82" y="197"/>
                      <a:pt x="82" y="197"/>
                      <a:pt x="82" y="197"/>
                    </a:cubicBezTo>
                    <a:cubicBezTo>
                      <a:pt x="82" y="198"/>
                      <a:pt x="82" y="199"/>
                      <a:pt x="82" y="200"/>
                    </a:cubicBezTo>
                    <a:cubicBezTo>
                      <a:pt x="82" y="209"/>
                      <a:pt x="89" y="216"/>
                      <a:pt x="98" y="216"/>
                    </a:cubicBezTo>
                    <a:cubicBezTo>
                      <a:pt x="107" y="216"/>
                      <a:pt x="114" y="209"/>
                      <a:pt x="114" y="200"/>
                    </a:cubicBezTo>
                    <a:cubicBezTo>
                      <a:pt x="114" y="199"/>
                      <a:pt x="114" y="198"/>
                      <a:pt x="114" y="197"/>
                    </a:cubicBezTo>
                    <a:cubicBezTo>
                      <a:pt x="168" y="165"/>
                      <a:pt x="168" y="165"/>
                      <a:pt x="168" y="165"/>
                    </a:cubicBezTo>
                    <a:cubicBezTo>
                      <a:pt x="171" y="169"/>
                      <a:pt x="175" y="172"/>
                      <a:pt x="181" y="172"/>
                    </a:cubicBezTo>
                    <a:cubicBezTo>
                      <a:pt x="189" y="172"/>
                      <a:pt x="197" y="165"/>
                      <a:pt x="197" y="156"/>
                    </a:cubicBezTo>
                    <a:cubicBezTo>
                      <a:pt x="197" y="147"/>
                      <a:pt x="190" y="140"/>
                      <a:pt x="182" y="140"/>
                    </a:cubicBezTo>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24">
                <a:extLst>
                  <a:ext uri="{FF2B5EF4-FFF2-40B4-BE49-F238E27FC236}">
                    <a16:creationId xmlns:a16="http://schemas.microsoft.com/office/drawing/2014/main" xmlns="" id="{CE3EB68C-9AC4-42F9-833D-7329910F89D6}"/>
                  </a:ext>
                </a:extLst>
              </p:cNvPr>
              <p:cNvSpPr>
                <a:spLocks noEditPoints="1"/>
              </p:cNvSpPr>
              <p:nvPr/>
            </p:nvSpPr>
            <p:spPr bwMode="auto">
              <a:xfrm>
                <a:off x="-1420813" y="4733925"/>
                <a:ext cx="749300" cy="814388"/>
              </a:xfrm>
              <a:custGeom>
                <a:avLst/>
                <a:gdLst>
                  <a:gd name="T0" fmla="*/ 170 w 197"/>
                  <a:gd name="T1" fmla="*/ 159 h 216"/>
                  <a:gd name="T2" fmla="*/ 172 w 197"/>
                  <a:gd name="T3" fmla="*/ 148 h 216"/>
                  <a:gd name="T4" fmla="*/ 181 w 197"/>
                  <a:gd name="T5" fmla="*/ 144 h 216"/>
                  <a:gd name="T6" fmla="*/ 112 w 197"/>
                  <a:gd name="T7" fmla="*/ 192 h 216"/>
                  <a:gd name="T8" fmla="*/ 166 w 197"/>
                  <a:gd name="T9" fmla="*/ 161 h 216"/>
                  <a:gd name="T10" fmla="*/ 87 w 197"/>
                  <a:gd name="T11" fmla="*/ 200 h 216"/>
                  <a:gd name="T12" fmla="*/ 98 w 197"/>
                  <a:gd name="T13" fmla="*/ 189 h 216"/>
                  <a:gd name="T14" fmla="*/ 110 w 197"/>
                  <a:gd name="T15" fmla="*/ 200 h 216"/>
                  <a:gd name="T16" fmla="*/ 96 w 197"/>
                  <a:gd name="T17" fmla="*/ 184 h 216"/>
                  <a:gd name="T18" fmla="*/ 5 w 197"/>
                  <a:gd name="T19" fmla="*/ 156 h 216"/>
                  <a:gd name="T20" fmla="*/ 19 w 197"/>
                  <a:gd name="T21" fmla="*/ 145 h 216"/>
                  <a:gd name="T22" fmla="*/ 27 w 197"/>
                  <a:gd name="T23" fmla="*/ 154 h 216"/>
                  <a:gd name="T24" fmla="*/ 25 w 197"/>
                  <a:gd name="T25" fmla="*/ 164 h 216"/>
                  <a:gd name="T26" fmla="*/ 25 w 197"/>
                  <a:gd name="T27" fmla="*/ 53 h 216"/>
                  <a:gd name="T28" fmla="*/ 25 w 197"/>
                  <a:gd name="T29" fmla="*/ 68 h 216"/>
                  <a:gd name="T30" fmla="*/ 5 w 197"/>
                  <a:gd name="T31" fmla="*/ 60 h 216"/>
                  <a:gd name="T32" fmla="*/ 31 w 197"/>
                  <a:gd name="T33" fmla="*/ 66 h 216"/>
                  <a:gd name="T34" fmla="*/ 87 w 197"/>
                  <a:gd name="T35" fmla="*/ 16 h 216"/>
                  <a:gd name="T36" fmla="*/ 108 w 197"/>
                  <a:gd name="T37" fmla="*/ 21 h 216"/>
                  <a:gd name="T38" fmla="*/ 98 w 197"/>
                  <a:gd name="T39" fmla="*/ 27 h 216"/>
                  <a:gd name="T40" fmla="*/ 88 w 197"/>
                  <a:gd name="T41" fmla="*/ 21 h 216"/>
                  <a:gd name="T42" fmla="*/ 165 w 197"/>
                  <a:gd name="T43" fmla="*/ 60 h 216"/>
                  <a:gd name="T44" fmla="*/ 112 w 197"/>
                  <a:gd name="T45" fmla="*/ 24 h 216"/>
                  <a:gd name="T46" fmla="*/ 182 w 197"/>
                  <a:gd name="T47" fmla="*/ 71 h 216"/>
                  <a:gd name="T48" fmla="*/ 170 w 197"/>
                  <a:gd name="T49" fmla="*/ 63 h 216"/>
                  <a:gd name="T50" fmla="*/ 181 w 197"/>
                  <a:gd name="T51" fmla="*/ 48 h 216"/>
                  <a:gd name="T52" fmla="*/ 91 w 197"/>
                  <a:gd name="T53" fmla="*/ 30 h 216"/>
                  <a:gd name="T54" fmla="*/ 100 w 197"/>
                  <a:gd name="T55" fmla="*/ 32 h 216"/>
                  <a:gd name="T56" fmla="*/ 100 w 197"/>
                  <a:gd name="T57" fmla="*/ 92 h 216"/>
                  <a:gd name="T58" fmla="*/ 100 w 197"/>
                  <a:gd name="T59" fmla="*/ 119 h 216"/>
                  <a:gd name="T60" fmla="*/ 87 w 197"/>
                  <a:gd name="T61" fmla="*/ 111 h 216"/>
                  <a:gd name="T62" fmla="*/ 96 w 197"/>
                  <a:gd name="T63" fmla="*/ 97 h 216"/>
                  <a:gd name="T64" fmla="*/ 109 w 197"/>
                  <a:gd name="T65" fmla="*/ 104 h 216"/>
                  <a:gd name="T66" fmla="*/ 29 w 197"/>
                  <a:gd name="T67" fmla="*/ 70 h 216"/>
                  <a:gd name="T68" fmla="*/ 25 w 197"/>
                  <a:gd name="T69" fmla="*/ 143 h 216"/>
                  <a:gd name="T70" fmla="*/ 83 w 197"/>
                  <a:gd name="T71" fmla="*/ 114 h 216"/>
                  <a:gd name="T72" fmla="*/ 31 w 197"/>
                  <a:gd name="T73" fmla="*/ 150 h 216"/>
                  <a:gd name="T74" fmla="*/ 32 w 197"/>
                  <a:gd name="T75" fmla="*/ 154 h 216"/>
                  <a:gd name="T76" fmla="*/ 111 w 197"/>
                  <a:gd name="T77" fmla="*/ 118 h 216"/>
                  <a:gd name="T78" fmla="*/ 113 w 197"/>
                  <a:gd name="T79" fmla="*/ 114 h 216"/>
                  <a:gd name="T80" fmla="*/ 171 w 197"/>
                  <a:gd name="T81" fmla="*/ 143 h 216"/>
                  <a:gd name="T82" fmla="*/ 168 w 197"/>
                  <a:gd name="T83" fmla="*/ 70 h 216"/>
                  <a:gd name="T84" fmla="*/ 182 w 197"/>
                  <a:gd name="T85" fmla="*/ 140 h 216"/>
                  <a:gd name="T86" fmla="*/ 167 w 197"/>
                  <a:gd name="T87" fmla="*/ 50 h 216"/>
                  <a:gd name="T88" fmla="*/ 82 w 197"/>
                  <a:gd name="T89" fmla="*/ 16 h 216"/>
                  <a:gd name="T90" fmla="*/ 0 w 197"/>
                  <a:gd name="T91" fmla="*/ 60 h 216"/>
                  <a:gd name="T92" fmla="*/ 16 w 197"/>
                  <a:gd name="T93" fmla="*/ 173 h 216"/>
                  <a:gd name="T94" fmla="*/ 98 w 197"/>
                  <a:gd name="T95" fmla="*/ 216 h 216"/>
                  <a:gd name="T96" fmla="*/ 181 w 197"/>
                  <a:gd name="T97" fmla="*/ 17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 h="216">
                    <a:moveTo>
                      <a:pt x="181" y="167"/>
                    </a:moveTo>
                    <a:cubicBezTo>
                      <a:pt x="177" y="167"/>
                      <a:pt x="174" y="165"/>
                      <a:pt x="172" y="163"/>
                    </a:cubicBezTo>
                    <a:cubicBezTo>
                      <a:pt x="171" y="162"/>
                      <a:pt x="170" y="160"/>
                      <a:pt x="170" y="159"/>
                    </a:cubicBezTo>
                    <a:cubicBezTo>
                      <a:pt x="170" y="159"/>
                      <a:pt x="170" y="159"/>
                      <a:pt x="170" y="159"/>
                    </a:cubicBezTo>
                    <a:cubicBezTo>
                      <a:pt x="169" y="158"/>
                      <a:pt x="169" y="157"/>
                      <a:pt x="169" y="156"/>
                    </a:cubicBezTo>
                    <a:cubicBezTo>
                      <a:pt x="169" y="155"/>
                      <a:pt x="169" y="154"/>
                      <a:pt x="169" y="154"/>
                    </a:cubicBezTo>
                    <a:cubicBezTo>
                      <a:pt x="170" y="153"/>
                      <a:pt x="170" y="153"/>
                      <a:pt x="170" y="153"/>
                    </a:cubicBezTo>
                    <a:cubicBezTo>
                      <a:pt x="170" y="151"/>
                      <a:pt x="171" y="150"/>
                      <a:pt x="172" y="148"/>
                    </a:cubicBezTo>
                    <a:cubicBezTo>
                      <a:pt x="173" y="148"/>
                      <a:pt x="173" y="147"/>
                      <a:pt x="174" y="147"/>
                    </a:cubicBezTo>
                    <a:cubicBezTo>
                      <a:pt x="175" y="146"/>
                      <a:pt x="176" y="145"/>
                      <a:pt x="177" y="145"/>
                    </a:cubicBezTo>
                    <a:cubicBezTo>
                      <a:pt x="178" y="145"/>
                      <a:pt x="178" y="145"/>
                      <a:pt x="178" y="145"/>
                    </a:cubicBezTo>
                    <a:cubicBezTo>
                      <a:pt x="179" y="144"/>
                      <a:pt x="180" y="144"/>
                      <a:pt x="181" y="144"/>
                    </a:cubicBezTo>
                    <a:cubicBezTo>
                      <a:pt x="181" y="144"/>
                      <a:pt x="182" y="144"/>
                      <a:pt x="182" y="144"/>
                    </a:cubicBezTo>
                    <a:cubicBezTo>
                      <a:pt x="188" y="145"/>
                      <a:pt x="192" y="150"/>
                      <a:pt x="192" y="156"/>
                    </a:cubicBezTo>
                    <a:cubicBezTo>
                      <a:pt x="192" y="162"/>
                      <a:pt x="187" y="167"/>
                      <a:pt x="181" y="167"/>
                    </a:cubicBezTo>
                    <a:close/>
                    <a:moveTo>
                      <a:pt x="112" y="192"/>
                    </a:moveTo>
                    <a:cubicBezTo>
                      <a:pt x="110" y="188"/>
                      <a:pt x="105" y="185"/>
                      <a:pt x="100" y="184"/>
                    </a:cubicBezTo>
                    <a:cubicBezTo>
                      <a:pt x="100" y="159"/>
                      <a:pt x="100" y="159"/>
                      <a:pt x="100" y="159"/>
                    </a:cubicBezTo>
                    <a:cubicBezTo>
                      <a:pt x="165" y="159"/>
                      <a:pt x="165" y="159"/>
                      <a:pt x="165" y="159"/>
                    </a:cubicBezTo>
                    <a:cubicBezTo>
                      <a:pt x="165" y="159"/>
                      <a:pt x="165" y="160"/>
                      <a:pt x="166" y="161"/>
                    </a:cubicBezTo>
                    <a:lnTo>
                      <a:pt x="112" y="192"/>
                    </a:lnTo>
                    <a:close/>
                    <a:moveTo>
                      <a:pt x="110" y="200"/>
                    </a:moveTo>
                    <a:cubicBezTo>
                      <a:pt x="110" y="206"/>
                      <a:pt x="104" y="212"/>
                      <a:pt x="98" y="212"/>
                    </a:cubicBezTo>
                    <a:cubicBezTo>
                      <a:pt x="92" y="212"/>
                      <a:pt x="87" y="206"/>
                      <a:pt x="87" y="200"/>
                    </a:cubicBezTo>
                    <a:cubicBezTo>
                      <a:pt x="87" y="200"/>
                      <a:pt x="87" y="200"/>
                      <a:pt x="87" y="200"/>
                    </a:cubicBezTo>
                    <a:cubicBezTo>
                      <a:pt x="87" y="198"/>
                      <a:pt x="87" y="196"/>
                      <a:pt x="88" y="195"/>
                    </a:cubicBezTo>
                    <a:cubicBezTo>
                      <a:pt x="90" y="192"/>
                      <a:pt x="92" y="190"/>
                      <a:pt x="96" y="189"/>
                    </a:cubicBezTo>
                    <a:cubicBezTo>
                      <a:pt x="96" y="189"/>
                      <a:pt x="97" y="189"/>
                      <a:pt x="98" y="189"/>
                    </a:cubicBezTo>
                    <a:cubicBezTo>
                      <a:pt x="99" y="189"/>
                      <a:pt x="100" y="189"/>
                      <a:pt x="100" y="189"/>
                    </a:cubicBezTo>
                    <a:cubicBezTo>
                      <a:pt x="104" y="190"/>
                      <a:pt x="107" y="192"/>
                      <a:pt x="108" y="195"/>
                    </a:cubicBezTo>
                    <a:cubicBezTo>
                      <a:pt x="109" y="196"/>
                      <a:pt x="109" y="198"/>
                      <a:pt x="109" y="199"/>
                    </a:cubicBezTo>
                    <a:cubicBezTo>
                      <a:pt x="109" y="200"/>
                      <a:pt x="110" y="200"/>
                      <a:pt x="110" y="200"/>
                    </a:cubicBezTo>
                    <a:close/>
                    <a:moveTo>
                      <a:pt x="31" y="162"/>
                    </a:moveTo>
                    <a:cubicBezTo>
                      <a:pt x="32" y="161"/>
                      <a:pt x="32" y="160"/>
                      <a:pt x="32" y="159"/>
                    </a:cubicBezTo>
                    <a:cubicBezTo>
                      <a:pt x="96" y="159"/>
                      <a:pt x="96" y="159"/>
                      <a:pt x="96" y="159"/>
                    </a:cubicBezTo>
                    <a:cubicBezTo>
                      <a:pt x="96" y="184"/>
                      <a:pt x="96" y="184"/>
                      <a:pt x="96" y="184"/>
                    </a:cubicBezTo>
                    <a:cubicBezTo>
                      <a:pt x="91" y="185"/>
                      <a:pt x="86" y="188"/>
                      <a:pt x="84" y="193"/>
                    </a:cubicBezTo>
                    <a:lnTo>
                      <a:pt x="31" y="162"/>
                    </a:lnTo>
                    <a:close/>
                    <a:moveTo>
                      <a:pt x="16" y="168"/>
                    </a:moveTo>
                    <a:cubicBezTo>
                      <a:pt x="10" y="168"/>
                      <a:pt x="5" y="163"/>
                      <a:pt x="5" y="156"/>
                    </a:cubicBezTo>
                    <a:cubicBezTo>
                      <a:pt x="5" y="151"/>
                      <a:pt x="9" y="146"/>
                      <a:pt x="14" y="145"/>
                    </a:cubicBezTo>
                    <a:cubicBezTo>
                      <a:pt x="15" y="145"/>
                      <a:pt x="15" y="145"/>
                      <a:pt x="16" y="145"/>
                    </a:cubicBezTo>
                    <a:cubicBezTo>
                      <a:pt x="17" y="145"/>
                      <a:pt x="17" y="145"/>
                      <a:pt x="18" y="145"/>
                    </a:cubicBezTo>
                    <a:cubicBezTo>
                      <a:pt x="18" y="145"/>
                      <a:pt x="18" y="145"/>
                      <a:pt x="19" y="145"/>
                    </a:cubicBezTo>
                    <a:cubicBezTo>
                      <a:pt x="20" y="146"/>
                      <a:pt x="21" y="146"/>
                      <a:pt x="22" y="147"/>
                    </a:cubicBezTo>
                    <a:cubicBezTo>
                      <a:pt x="23" y="147"/>
                      <a:pt x="23" y="148"/>
                      <a:pt x="24" y="148"/>
                    </a:cubicBezTo>
                    <a:cubicBezTo>
                      <a:pt x="25" y="149"/>
                      <a:pt x="26" y="151"/>
                      <a:pt x="27" y="152"/>
                    </a:cubicBezTo>
                    <a:cubicBezTo>
                      <a:pt x="27" y="153"/>
                      <a:pt x="27" y="153"/>
                      <a:pt x="27" y="154"/>
                    </a:cubicBezTo>
                    <a:cubicBezTo>
                      <a:pt x="27" y="155"/>
                      <a:pt x="27" y="156"/>
                      <a:pt x="27" y="156"/>
                    </a:cubicBezTo>
                    <a:cubicBezTo>
                      <a:pt x="27" y="157"/>
                      <a:pt x="27" y="158"/>
                      <a:pt x="27" y="159"/>
                    </a:cubicBezTo>
                    <a:cubicBezTo>
                      <a:pt x="27" y="159"/>
                      <a:pt x="27" y="159"/>
                      <a:pt x="27" y="159"/>
                    </a:cubicBezTo>
                    <a:cubicBezTo>
                      <a:pt x="27" y="161"/>
                      <a:pt x="26" y="162"/>
                      <a:pt x="25" y="164"/>
                    </a:cubicBezTo>
                    <a:cubicBezTo>
                      <a:pt x="23" y="166"/>
                      <a:pt x="20" y="168"/>
                      <a:pt x="16" y="168"/>
                    </a:cubicBezTo>
                    <a:close/>
                    <a:moveTo>
                      <a:pt x="5" y="60"/>
                    </a:moveTo>
                    <a:cubicBezTo>
                      <a:pt x="5" y="54"/>
                      <a:pt x="10" y="49"/>
                      <a:pt x="16" y="49"/>
                    </a:cubicBezTo>
                    <a:cubicBezTo>
                      <a:pt x="19" y="49"/>
                      <a:pt x="22" y="50"/>
                      <a:pt x="25" y="53"/>
                    </a:cubicBezTo>
                    <a:cubicBezTo>
                      <a:pt x="26" y="54"/>
                      <a:pt x="26" y="55"/>
                      <a:pt x="27" y="57"/>
                    </a:cubicBezTo>
                    <a:cubicBezTo>
                      <a:pt x="27" y="58"/>
                      <a:pt x="27" y="59"/>
                      <a:pt x="27" y="60"/>
                    </a:cubicBezTo>
                    <a:cubicBezTo>
                      <a:pt x="27" y="62"/>
                      <a:pt x="27" y="63"/>
                      <a:pt x="27" y="64"/>
                    </a:cubicBezTo>
                    <a:cubicBezTo>
                      <a:pt x="26" y="65"/>
                      <a:pt x="26" y="67"/>
                      <a:pt x="25" y="68"/>
                    </a:cubicBezTo>
                    <a:cubicBezTo>
                      <a:pt x="23" y="70"/>
                      <a:pt x="21" y="71"/>
                      <a:pt x="19" y="71"/>
                    </a:cubicBezTo>
                    <a:cubicBezTo>
                      <a:pt x="18" y="72"/>
                      <a:pt x="17" y="72"/>
                      <a:pt x="16" y="72"/>
                    </a:cubicBezTo>
                    <a:cubicBezTo>
                      <a:pt x="15" y="72"/>
                      <a:pt x="15" y="72"/>
                      <a:pt x="14" y="71"/>
                    </a:cubicBezTo>
                    <a:cubicBezTo>
                      <a:pt x="9" y="70"/>
                      <a:pt x="5" y="66"/>
                      <a:pt x="5" y="60"/>
                    </a:cubicBezTo>
                    <a:close/>
                    <a:moveTo>
                      <a:pt x="84" y="23"/>
                    </a:moveTo>
                    <a:cubicBezTo>
                      <a:pt x="85" y="25"/>
                      <a:pt x="86" y="26"/>
                      <a:pt x="87" y="27"/>
                    </a:cubicBezTo>
                    <a:cubicBezTo>
                      <a:pt x="55" y="80"/>
                      <a:pt x="55" y="80"/>
                      <a:pt x="55" y="80"/>
                    </a:cubicBezTo>
                    <a:cubicBezTo>
                      <a:pt x="31" y="66"/>
                      <a:pt x="31" y="66"/>
                      <a:pt x="31" y="66"/>
                    </a:cubicBezTo>
                    <a:cubicBezTo>
                      <a:pt x="32" y="64"/>
                      <a:pt x="32" y="62"/>
                      <a:pt x="32" y="60"/>
                    </a:cubicBezTo>
                    <a:cubicBezTo>
                      <a:pt x="32" y="58"/>
                      <a:pt x="32" y="56"/>
                      <a:pt x="31" y="54"/>
                    </a:cubicBezTo>
                    <a:lnTo>
                      <a:pt x="84" y="23"/>
                    </a:lnTo>
                    <a:close/>
                    <a:moveTo>
                      <a:pt x="87" y="16"/>
                    </a:moveTo>
                    <a:cubicBezTo>
                      <a:pt x="87" y="10"/>
                      <a:pt x="92" y="4"/>
                      <a:pt x="98" y="4"/>
                    </a:cubicBezTo>
                    <a:cubicBezTo>
                      <a:pt x="104" y="4"/>
                      <a:pt x="110" y="10"/>
                      <a:pt x="110" y="16"/>
                    </a:cubicBezTo>
                    <a:cubicBezTo>
                      <a:pt x="110" y="16"/>
                      <a:pt x="109" y="16"/>
                      <a:pt x="109" y="17"/>
                    </a:cubicBezTo>
                    <a:cubicBezTo>
                      <a:pt x="109" y="18"/>
                      <a:pt x="109" y="20"/>
                      <a:pt x="108" y="21"/>
                    </a:cubicBezTo>
                    <a:cubicBezTo>
                      <a:pt x="108" y="22"/>
                      <a:pt x="107" y="22"/>
                      <a:pt x="107" y="23"/>
                    </a:cubicBezTo>
                    <a:cubicBezTo>
                      <a:pt x="106" y="24"/>
                      <a:pt x="105" y="25"/>
                      <a:pt x="103" y="26"/>
                    </a:cubicBezTo>
                    <a:cubicBezTo>
                      <a:pt x="102" y="26"/>
                      <a:pt x="101" y="27"/>
                      <a:pt x="100" y="27"/>
                    </a:cubicBezTo>
                    <a:cubicBezTo>
                      <a:pt x="100" y="27"/>
                      <a:pt x="99" y="27"/>
                      <a:pt x="98" y="27"/>
                    </a:cubicBezTo>
                    <a:cubicBezTo>
                      <a:pt x="97" y="27"/>
                      <a:pt x="96" y="27"/>
                      <a:pt x="96" y="27"/>
                    </a:cubicBezTo>
                    <a:cubicBezTo>
                      <a:pt x="95" y="27"/>
                      <a:pt x="94" y="26"/>
                      <a:pt x="93" y="26"/>
                    </a:cubicBezTo>
                    <a:cubicBezTo>
                      <a:pt x="92" y="25"/>
                      <a:pt x="90" y="24"/>
                      <a:pt x="89" y="23"/>
                    </a:cubicBezTo>
                    <a:cubicBezTo>
                      <a:pt x="89" y="22"/>
                      <a:pt x="88" y="22"/>
                      <a:pt x="88" y="21"/>
                    </a:cubicBezTo>
                    <a:cubicBezTo>
                      <a:pt x="87" y="20"/>
                      <a:pt x="87" y="18"/>
                      <a:pt x="87" y="16"/>
                    </a:cubicBezTo>
                    <a:cubicBezTo>
                      <a:pt x="87" y="16"/>
                      <a:pt x="87" y="16"/>
                      <a:pt x="87" y="16"/>
                    </a:cubicBezTo>
                    <a:close/>
                    <a:moveTo>
                      <a:pt x="165" y="55"/>
                    </a:moveTo>
                    <a:cubicBezTo>
                      <a:pt x="165" y="56"/>
                      <a:pt x="165" y="58"/>
                      <a:pt x="165" y="60"/>
                    </a:cubicBezTo>
                    <a:cubicBezTo>
                      <a:pt x="165" y="62"/>
                      <a:pt x="165" y="64"/>
                      <a:pt x="166" y="66"/>
                    </a:cubicBezTo>
                    <a:cubicBezTo>
                      <a:pt x="140" y="80"/>
                      <a:pt x="140" y="80"/>
                      <a:pt x="140" y="80"/>
                    </a:cubicBezTo>
                    <a:cubicBezTo>
                      <a:pt x="109" y="27"/>
                      <a:pt x="109" y="27"/>
                      <a:pt x="109" y="27"/>
                    </a:cubicBezTo>
                    <a:cubicBezTo>
                      <a:pt x="110" y="26"/>
                      <a:pt x="111" y="25"/>
                      <a:pt x="112" y="24"/>
                    </a:cubicBezTo>
                    <a:lnTo>
                      <a:pt x="165" y="55"/>
                    </a:lnTo>
                    <a:close/>
                    <a:moveTo>
                      <a:pt x="181" y="48"/>
                    </a:moveTo>
                    <a:cubicBezTo>
                      <a:pt x="187" y="48"/>
                      <a:pt x="192" y="53"/>
                      <a:pt x="192" y="60"/>
                    </a:cubicBezTo>
                    <a:cubicBezTo>
                      <a:pt x="192" y="65"/>
                      <a:pt x="188" y="70"/>
                      <a:pt x="182" y="71"/>
                    </a:cubicBezTo>
                    <a:cubicBezTo>
                      <a:pt x="182" y="71"/>
                      <a:pt x="181" y="71"/>
                      <a:pt x="181" y="71"/>
                    </a:cubicBezTo>
                    <a:cubicBezTo>
                      <a:pt x="180" y="71"/>
                      <a:pt x="178" y="71"/>
                      <a:pt x="177" y="70"/>
                    </a:cubicBezTo>
                    <a:cubicBezTo>
                      <a:pt x="176" y="70"/>
                      <a:pt x="174" y="69"/>
                      <a:pt x="172" y="67"/>
                    </a:cubicBezTo>
                    <a:cubicBezTo>
                      <a:pt x="171" y="66"/>
                      <a:pt x="170" y="65"/>
                      <a:pt x="170" y="63"/>
                    </a:cubicBezTo>
                    <a:cubicBezTo>
                      <a:pt x="170" y="62"/>
                      <a:pt x="169" y="61"/>
                      <a:pt x="169" y="60"/>
                    </a:cubicBezTo>
                    <a:cubicBezTo>
                      <a:pt x="169" y="59"/>
                      <a:pt x="169" y="58"/>
                      <a:pt x="170" y="57"/>
                    </a:cubicBezTo>
                    <a:cubicBezTo>
                      <a:pt x="170" y="55"/>
                      <a:pt x="171" y="54"/>
                      <a:pt x="172" y="53"/>
                    </a:cubicBezTo>
                    <a:cubicBezTo>
                      <a:pt x="174" y="50"/>
                      <a:pt x="177" y="48"/>
                      <a:pt x="181" y="48"/>
                    </a:cubicBezTo>
                    <a:close/>
                    <a:moveTo>
                      <a:pt x="96" y="92"/>
                    </a:moveTo>
                    <a:cubicBezTo>
                      <a:pt x="92" y="93"/>
                      <a:pt x="88" y="95"/>
                      <a:pt x="86" y="98"/>
                    </a:cubicBezTo>
                    <a:cubicBezTo>
                      <a:pt x="60" y="83"/>
                      <a:pt x="60" y="83"/>
                      <a:pt x="60" y="83"/>
                    </a:cubicBezTo>
                    <a:cubicBezTo>
                      <a:pt x="91" y="30"/>
                      <a:pt x="91" y="30"/>
                      <a:pt x="91" y="30"/>
                    </a:cubicBezTo>
                    <a:cubicBezTo>
                      <a:pt x="92" y="31"/>
                      <a:pt x="94" y="31"/>
                      <a:pt x="96" y="32"/>
                    </a:cubicBezTo>
                    <a:lnTo>
                      <a:pt x="96" y="92"/>
                    </a:lnTo>
                    <a:close/>
                    <a:moveTo>
                      <a:pt x="100" y="92"/>
                    </a:moveTo>
                    <a:cubicBezTo>
                      <a:pt x="100" y="32"/>
                      <a:pt x="100" y="32"/>
                      <a:pt x="100" y="32"/>
                    </a:cubicBezTo>
                    <a:cubicBezTo>
                      <a:pt x="102" y="31"/>
                      <a:pt x="104" y="31"/>
                      <a:pt x="105" y="30"/>
                    </a:cubicBezTo>
                    <a:cubicBezTo>
                      <a:pt x="136" y="83"/>
                      <a:pt x="136" y="83"/>
                      <a:pt x="136" y="83"/>
                    </a:cubicBezTo>
                    <a:cubicBezTo>
                      <a:pt x="111" y="98"/>
                      <a:pt x="111" y="98"/>
                      <a:pt x="111" y="98"/>
                    </a:cubicBezTo>
                    <a:cubicBezTo>
                      <a:pt x="108" y="95"/>
                      <a:pt x="105" y="93"/>
                      <a:pt x="100" y="92"/>
                    </a:cubicBezTo>
                    <a:close/>
                    <a:moveTo>
                      <a:pt x="110" y="108"/>
                    </a:moveTo>
                    <a:cubicBezTo>
                      <a:pt x="110" y="109"/>
                      <a:pt x="109" y="110"/>
                      <a:pt x="109" y="112"/>
                    </a:cubicBezTo>
                    <a:cubicBezTo>
                      <a:pt x="108" y="113"/>
                      <a:pt x="108" y="115"/>
                      <a:pt x="106" y="116"/>
                    </a:cubicBezTo>
                    <a:cubicBezTo>
                      <a:pt x="105" y="117"/>
                      <a:pt x="103" y="119"/>
                      <a:pt x="100" y="119"/>
                    </a:cubicBezTo>
                    <a:cubicBezTo>
                      <a:pt x="100" y="119"/>
                      <a:pt x="99" y="119"/>
                      <a:pt x="98" y="119"/>
                    </a:cubicBezTo>
                    <a:cubicBezTo>
                      <a:pt x="97" y="119"/>
                      <a:pt x="96" y="119"/>
                      <a:pt x="96" y="119"/>
                    </a:cubicBezTo>
                    <a:cubicBezTo>
                      <a:pt x="93" y="119"/>
                      <a:pt x="91" y="117"/>
                      <a:pt x="90" y="116"/>
                    </a:cubicBezTo>
                    <a:cubicBezTo>
                      <a:pt x="89" y="114"/>
                      <a:pt x="88" y="113"/>
                      <a:pt x="87" y="111"/>
                    </a:cubicBezTo>
                    <a:cubicBezTo>
                      <a:pt x="87" y="110"/>
                      <a:pt x="87" y="109"/>
                      <a:pt x="87" y="108"/>
                    </a:cubicBezTo>
                    <a:cubicBezTo>
                      <a:pt x="87" y="107"/>
                      <a:pt x="87" y="106"/>
                      <a:pt x="87" y="105"/>
                    </a:cubicBezTo>
                    <a:cubicBezTo>
                      <a:pt x="88" y="103"/>
                      <a:pt x="89" y="102"/>
                      <a:pt x="90" y="100"/>
                    </a:cubicBezTo>
                    <a:cubicBezTo>
                      <a:pt x="91" y="99"/>
                      <a:pt x="93" y="97"/>
                      <a:pt x="96" y="97"/>
                    </a:cubicBezTo>
                    <a:cubicBezTo>
                      <a:pt x="96" y="97"/>
                      <a:pt x="97" y="97"/>
                      <a:pt x="98" y="97"/>
                    </a:cubicBezTo>
                    <a:cubicBezTo>
                      <a:pt x="99" y="97"/>
                      <a:pt x="100" y="97"/>
                      <a:pt x="100" y="97"/>
                    </a:cubicBezTo>
                    <a:cubicBezTo>
                      <a:pt x="103" y="97"/>
                      <a:pt x="105" y="99"/>
                      <a:pt x="106" y="100"/>
                    </a:cubicBezTo>
                    <a:cubicBezTo>
                      <a:pt x="108" y="101"/>
                      <a:pt x="108" y="103"/>
                      <a:pt x="109" y="104"/>
                    </a:cubicBezTo>
                    <a:cubicBezTo>
                      <a:pt x="109" y="106"/>
                      <a:pt x="110" y="107"/>
                      <a:pt x="110" y="108"/>
                    </a:cubicBezTo>
                    <a:close/>
                    <a:moveTo>
                      <a:pt x="19" y="141"/>
                    </a:moveTo>
                    <a:cubicBezTo>
                      <a:pt x="19" y="76"/>
                      <a:pt x="19" y="76"/>
                      <a:pt x="19" y="76"/>
                    </a:cubicBezTo>
                    <a:cubicBezTo>
                      <a:pt x="23" y="76"/>
                      <a:pt x="26" y="73"/>
                      <a:pt x="29" y="70"/>
                    </a:cubicBezTo>
                    <a:cubicBezTo>
                      <a:pt x="53" y="85"/>
                      <a:pt x="53" y="85"/>
                      <a:pt x="53" y="85"/>
                    </a:cubicBezTo>
                    <a:cubicBezTo>
                      <a:pt x="20" y="141"/>
                      <a:pt x="20" y="141"/>
                      <a:pt x="20" y="141"/>
                    </a:cubicBezTo>
                    <a:cubicBezTo>
                      <a:pt x="20" y="141"/>
                      <a:pt x="19" y="141"/>
                      <a:pt x="19" y="141"/>
                    </a:cubicBezTo>
                    <a:close/>
                    <a:moveTo>
                      <a:pt x="25" y="143"/>
                    </a:moveTo>
                    <a:cubicBezTo>
                      <a:pt x="57" y="87"/>
                      <a:pt x="57" y="87"/>
                      <a:pt x="57" y="87"/>
                    </a:cubicBezTo>
                    <a:cubicBezTo>
                      <a:pt x="83" y="102"/>
                      <a:pt x="83" y="102"/>
                      <a:pt x="83" y="102"/>
                    </a:cubicBezTo>
                    <a:cubicBezTo>
                      <a:pt x="82" y="104"/>
                      <a:pt x="82" y="106"/>
                      <a:pt x="82" y="108"/>
                    </a:cubicBezTo>
                    <a:cubicBezTo>
                      <a:pt x="82" y="110"/>
                      <a:pt x="82" y="112"/>
                      <a:pt x="83" y="114"/>
                    </a:cubicBezTo>
                    <a:cubicBezTo>
                      <a:pt x="28" y="146"/>
                      <a:pt x="28" y="146"/>
                      <a:pt x="28" y="146"/>
                    </a:cubicBezTo>
                    <a:cubicBezTo>
                      <a:pt x="27" y="145"/>
                      <a:pt x="26" y="144"/>
                      <a:pt x="25" y="143"/>
                    </a:cubicBezTo>
                    <a:close/>
                    <a:moveTo>
                      <a:pt x="32" y="154"/>
                    </a:moveTo>
                    <a:cubicBezTo>
                      <a:pt x="32" y="152"/>
                      <a:pt x="31" y="151"/>
                      <a:pt x="31" y="150"/>
                    </a:cubicBezTo>
                    <a:cubicBezTo>
                      <a:pt x="86" y="118"/>
                      <a:pt x="86" y="118"/>
                      <a:pt x="86" y="118"/>
                    </a:cubicBezTo>
                    <a:cubicBezTo>
                      <a:pt x="88" y="121"/>
                      <a:pt x="92" y="123"/>
                      <a:pt x="96" y="124"/>
                    </a:cubicBezTo>
                    <a:cubicBezTo>
                      <a:pt x="96" y="154"/>
                      <a:pt x="96" y="154"/>
                      <a:pt x="96" y="154"/>
                    </a:cubicBezTo>
                    <a:lnTo>
                      <a:pt x="32" y="154"/>
                    </a:lnTo>
                    <a:close/>
                    <a:moveTo>
                      <a:pt x="165" y="154"/>
                    </a:moveTo>
                    <a:cubicBezTo>
                      <a:pt x="100" y="154"/>
                      <a:pt x="100" y="154"/>
                      <a:pt x="100" y="154"/>
                    </a:cubicBezTo>
                    <a:cubicBezTo>
                      <a:pt x="100" y="124"/>
                      <a:pt x="100" y="124"/>
                      <a:pt x="100" y="124"/>
                    </a:cubicBezTo>
                    <a:cubicBezTo>
                      <a:pt x="105" y="123"/>
                      <a:pt x="108" y="121"/>
                      <a:pt x="111" y="118"/>
                    </a:cubicBezTo>
                    <a:cubicBezTo>
                      <a:pt x="166" y="150"/>
                      <a:pt x="166" y="150"/>
                      <a:pt x="166" y="150"/>
                    </a:cubicBezTo>
                    <a:cubicBezTo>
                      <a:pt x="165" y="151"/>
                      <a:pt x="165" y="152"/>
                      <a:pt x="165" y="154"/>
                    </a:cubicBezTo>
                    <a:close/>
                    <a:moveTo>
                      <a:pt x="168" y="146"/>
                    </a:moveTo>
                    <a:cubicBezTo>
                      <a:pt x="113" y="114"/>
                      <a:pt x="113" y="114"/>
                      <a:pt x="113" y="114"/>
                    </a:cubicBezTo>
                    <a:cubicBezTo>
                      <a:pt x="114" y="112"/>
                      <a:pt x="114" y="110"/>
                      <a:pt x="114" y="108"/>
                    </a:cubicBezTo>
                    <a:cubicBezTo>
                      <a:pt x="114" y="106"/>
                      <a:pt x="114" y="104"/>
                      <a:pt x="113" y="102"/>
                    </a:cubicBezTo>
                    <a:cubicBezTo>
                      <a:pt x="139" y="87"/>
                      <a:pt x="139" y="87"/>
                      <a:pt x="139" y="87"/>
                    </a:cubicBezTo>
                    <a:cubicBezTo>
                      <a:pt x="171" y="143"/>
                      <a:pt x="171" y="143"/>
                      <a:pt x="171" y="143"/>
                    </a:cubicBezTo>
                    <a:cubicBezTo>
                      <a:pt x="170" y="143"/>
                      <a:pt x="169" y="145"/>
                      <a:pt x="168" y="146"/>
                    </a:cubicBezTo>
                    <a:close/>
                    <a:moveTo>
                      <a:pt x="176" y="140"/>
                    </a:moveTo>
                    <a:cubicBezTo>
                      <a:pt x="143" y="85"/>
                      <a:pt x="143" y="85"/>
                      <a:pt x="143" y="85"/>
                    </a:cubicBezTo>
                    <a:cubicBezTo>
                      <a:pt x="168" y="70"/>
                      <a:pt x="168" y="70"/>
                      <a:pt x="168" y="70"/>
                    </a:cubicBezTo>
                    <a:cubicBezTo>
                      <a:pt x="171" y="73"/>
                      <a:pt x="174" y="75"/>
                      <a:pt x="177" y="75"/>
                    </a:cubicBezTo>
                    <a:cubicBezTo>
                      <a:pt x="177" y="140"/>
                      <a:pt x="177" y="140"/>
                      <a:pt x="177" y="140"/>
                    </a:cubicBezTo>
                    <a:cubicBezTo>
                      <a:pt x="177" y="140"/>
                      <a:pt x="176" y="140"/>
                      <a:pt x="176" y="140"/>
                    </a:cubicBezTo>
                    <a:close/>
                    <a:moveTo>
                      <a:pt x="182" y="140"/>
                    </a:moveTo>
                    <a:cubicBezTo>
                      <a:pt x="182" y="76"/>
                      <a:pt x="182" y="76"/>
                      <a:pt x="182" y="76"/>
                    </a:cubicBezTo>
                    <a:cubicBezTo>
                      <a:pt x="190" y="75"/>
                      <a:pt x="197" y="68"/>
                      <a:pt x="197" y="60"/>
                    </a:cubicBezTo>
                    <a:cubicBezTo>
                      <a:pt x="197" y="51"/>
                      <a:pt x="189" y="43"/>
                      <a:pt x="181" y="43"/>
                    </a:cubicBezTo>
                    <a:cubicBezTo>
                      <a:pt x="175" y="43"/>
                      <a:pt x="170" y="46"/>
                      <a:pt x="167" y="50"/>
                    </a:cubicBezTo>
                    <a:cubicBezTo>
                      <a:pt x="114" y="19"/>
                      <a:pt x="114" y="19"/>
                      <a:pt x="114" y="19"/>
                    </a:cubicBezTo>
                    <a:cubicBezTo>
                      <a:pt x="114" y="18"/>
                      <a:pt x="114" y="17"/>
                      <a:pt x="114" y="16"/>
                    </a:cubicBezTo>
                    <a:cubicBezTo>
                      <a:pt x="114" y="7"/>
                      <a:pt x="107" y="0"/>
                      <a:pt x="98" y="0"/>
                    </a:cubicBezTo>
                    <a:cubicBezTo>
                      <a:pt x="89" y="0"/>
                      <a:pt x="82" y="7"/>
                      <a:pt x="82" y="16"/>
                    </a:cubicBezTo>
                    <a:cubicBezTo>
                      <a:pt x="82" y="17"/>
                      <a:pt x="82" y="18"/>
                      <a:pt x="82" y="19"/>
                    </a:cubicBezTo>
                    <a:cubicBezTo>
                      <a:pt x="29" y="50"/>
                      <a:pt x="29" y="50"/>
                      <a:pt x="29" y="50"/>
                    </a:cubicBezTo>
                    <a:cubicBezTo>
                      <a:pt x="26" y="47"/>
                      <a:pt x="21" y="44"/>
                      <a:pt x="16" y="44"/>
                    </a:cubicBezTo>
                    <a:cubicBezTo>
                      <a:pt x="7" y="44"/>
                      <a:pt x="0" y="51"/>
                      <a:pt x="0" y="60"/>
                    </a:cubicBezTo>
                    <a:cubicBezTo>
                      <a:pt x="0" y="68"/>
                      <a:pt x="6" y="75"/>
                      <a:pt x="14" y="76"/>
                    </a:cubicBezTo>
                    <a:cubicBezTo>
                      <a:pt x="14" y="141"/>
                      <a:pt x="14" y="141"/>
                      <a:pt x="14" y="141"/>
                    </a:cubicBezTo>
                    <a:cubicBezTo>
                      <a:pt x="6" y="142"/>
                      <a:pt x="0" y="148"/>
                      <a:pt x="0" y="156"/>
                    </a:cubicBezTo>
                    <a:cubicBezTo>
                      <a:pt x="0" y="165"/>
                      <a:pt x="7" y="173"/>
                      <a:pt x="16" y="173"/>
                    </a:cubicBezTo>
                    <a:cubicBezTo>
                      <a:pt x="21" y="173"/>
                      <a:pt x="26" y="170"/>
                      <a:pt x="29" y="166"/>
                    </a:cubicBezTo>
                    <a:cubicBezTo>
                      <a:pt x="82" y="197"/>
                      <a:pt x="82" y="197"/>
                      <a:pt x="82" y="197"/>
                    </a:cubicBezTo>
                    <a:cubicBezTo>
                      <a:pt x="82" y="198"/>
                      <a:pt x="82" y="199"/>
                      <a:pt x="82" y="200"/>
                    </a:cubicBezTo>
                    <a:cubicBezTo>
                      <a:pt x="82" y="209"/>
                      <a:pt x="89" y="216"/>
                      <a:pt x="98" y="216"/>
                    </a:cubicBezTo>
                    <a:cubicBezTo>
                      <a:pt x="107" y="216"/>
                      <a:pt x="114" y="209"/>
                      <a:pt x="114" y="200"/>
                    </a:cubicBezTo>
                    <a:cubicBezTo>
                      <a:pt x="114" y="199"/>
                      <a:pt x="114" y="198"/>
                      <a:pt x="114" y="197"/>
                    </a:cubicBezTo>
                    <a:cubicBezTo>
                      <a:pt x="168" y="165"/>
                      <a:pt x="168" y="165"/>
                      <a:pt x="168" y="165"/>
                    </a:cubicBezTo>
                    <a:cubicBezTo>
                      <a:pt x="171" y="169"/>
                      <a:pt x="175" y="172"/>
                      <a:pt x="181" y="172"/>
                    </a:cubicBezTo>
                    <a:cubicBezTo>
                      <a:pt x="189" y="172"/>
                      <a:pt x="197" y="165"/>
                      <a:pt x="197" y="156"/>
                    </a:cubicBezTo>
                    <a:cubicBezTo>
                      <a:pt x="197" y="147"/>
                      <a:pt x="190" y="140"/>
                      <a:pt x="182" y="140"/>
                    </a:cubicBezTo>
                    <a:close/>
                  </a:path>
                </a:pathLst>
              </a:custGeom>
              <a:grpFill/>
              <a:ln w="15875" cap="flat">
                <a:solidFill>
                  <a:srgbClr val="6B2B7B"/>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grpSp>
      <p:grpSp>
        <p:nvGrpSpPr>
          <p:cNvPr id="16" name="Group 15">
            <a:extLst>
              <a:ext uri="{FF2B5EF4-FFF2-40B4-BE49-F238E27FC236}">
                <a16:creationId xmlns:a16="http://schemas.microsoft.com/office/drawing/2014/main" xmlns="" id="{D74DF01C-38C7-4B03-A927-3035B5609A3D}"/>
              </a:ext>
            </a:extLst>
          </p:cNvPr>
          <p:cNvGrpSpPr/>
          <p:nvPr/>
        </p:nvGrpSpPr>
        <p:grpSpPr>
          <a:xfrm>
            <a:off x="11327109" y="9219284"/>
            <a:ext cx="1656184" cy="1656184"/>
            <a:chOff x="12335222" y="2960146"/>
            <a:chExt cx="1656184" cy="1656184"/>
          </a:xfrm>
        </p:grpSpPr>
        <p:sp>
          <p:nvSpPr>
            <p:cNvPr id="27" name="Oval 5">
              <a:extLst>
                <a:ext uri="{FF2B5EF4-FFF2-40B4-BE49-F238E27FC236}">
                  <a16:creationId xmlns:a16="http://schemas.microsoft.com/office/drawing/2014/main" xmlns="" id="{429309B7-9D9A-4798-8445-6F3AE3724093}"/>
                </a:ext>
              </a:extLst>
            </p:cNvPr>
            <p:cNvSpPr>
              <a:spLocks noChangeArrowheads="1"/>
            </p:cNvSpPr>
            <p:nvPr/>
          </p:nvSpPr>
          <p:spPr bwMode="auto">
            <a:xfrm>
              <a:off x="12335222" y="2960146"/>
              <a:ext cx="1656184" cy="1656184"/>
            </a:xfrm>
            <a:prstGeom prst="ellipse">
              <a:avLst/>
            </a:prstGeom>
            <a:solidFill>
              <a:schemeClr val="bg1"/>
            </a:solidFill>
            <a:ln w="152400">
              <a:solidFill>
                <a:srgbClr val="6B2B7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sp>
          <p:nvSpPr>
            <p:cNvPr id="28" name="Freeform 6">
              <a:extLst>
                <a:ext uri="{FF2B5EF4-FFF2-40B4-BE49-F238E27FC236}">
                  <a16:creationId xmlns:a16="http://schemas.microsoft.com/office/drawing/2014/main" xmlns="" id="{95E9BC4D-E463-4178-9F96-2BB910ABE351}"/>
                </a:ext>
              </a:extLst>
            </p:cNvPr>
            <p:cNvSpPr>
              <a:spLocks noEditPoints="1"/>
            </p:cNvSpPr>
            <p:nvPr/>
          </p:nvSpPr>
          <p:spPr bwMode="auto">
            <a:xfrm>
              <a:off x="12666880" y="3371920"/>
              <a:ext cx="1069070" cy="985038"/>
            </a:xfrm>
            <a:custGeom>
              <a:avLst/>
              <a:gdLst>
                <a:gd name="T0" fmla="*/ 112 w 191"/>
                <a:gd name="T1" fmla="*/ 0 h 178"/>
                <a:gd name="T2" fmla="*/ 142 w 191"/>
                <a:gd name="T3" fmla="*/ 147 h 178"/>
                <a:gd name="T4" fmla="*/ 115 w 191"/>
                <a:gd name="T5" fmla="*/ 37 h 178"/>
                <a:gd name="T6" fmla="*/ 151 w 191"/>
                <a:gd name="T7" fmla="*/ 145 h 178"/>
                <a:gd name="T8" fmla="*/ 149 w 191"/>
                <a:gd name="T9" fmla="*/ 39 h 178"/>
                <a:gd name="T10" fmla="*/ 112 w 191"/>
                <a:gd name="T11" fmla="*/ 0 h 178"/>
                <a:gd name="T12" fmla="*/ 0 w 191"/>
                <a:gd name="T13" fmla="*/ 20 h 178"/>
                <a:gd name="T14" fmla="*/ 111 w 191"/>
                <a:gd name="T15" fmla="*/ 152 h 178"/>
                <a:gd name="T16" fmla="*/ 24 w 191"/>
                <a:gd name="T17" fmla="*/ 56 h 178"/>
                <a:gd name="T18" fmla="*/ 106 w 191"/>
                <a:gd name="T19" fmla="*/ 136 h 178"/>
                <a:gd name="T20" fmla="*/ 88 w 191"/>
                <a:gd name="T21" fmla="*/ 102 h 178"/>
                <a:gd name="T22" fmla="*/ 88 w 191"/>
                <a:gd name="T23" fmla="*/ 57 h 178"/>
                <a:gd name="T24" fmla="*/ 91 w 191"/>
                <a:gd name="T25" fmla="*/ 47 h 178"/>
                <a:gd name="T26" fmla="*/ 59 w 191"/>
                <a:gd name="T27" fmla="*/ 36 h 178"/>
                <a:gd name="T28" fmla="*/ 0 w 191"/>
                <a:gd name="T29" fmla="*/ 2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1" h="178">
                  <a:moveTo>
                    <a:pt x="112" y="0"/>
                  </a:moveTo>
                  <a:cubicBezTo>
                    <a:pt x="67" y="98"/>
                    <a:pt x="102" y="148"/>
                    <a:pt x="142" y="147"/>
                  </a:cubicBezTo>
                  <a:cubicBezTo>
                    <a:pt x="128" y="120"/>
                    <a:pt x="114" y="78"/>
                    <a:pt x="115" y="37"/>
                  </a:cubicBezTo>
                  <a:cubicBezTo>
                    <a:pt x="120" y="80"/>
                    <a:pt x="135" y="123"/>
                    <a:pt x="151" y="145"/>
                  </a:cubicBezTo>
                  <a:cubicBezTo>
                    <a:pt x="191" y="107"/>
                    <a:pt x="181" y="69"/>
                    <a:pt x="149" y="39"/>
                  </a:cubicBezTo>
                  <a:cubicBezTo>
                    <a:pt x="128" y="21"/>
                    <a:pt x="121" y="15"/>
                    <a:pt x="112" y="0"/>
                  </a:cubicBezTo>
                  <a:moveTo>
                    <a:pt x="0" y="20"/>
                  </a:moveTo>
                  <a:cubicBezTo>
                    <a:pt x="7" y="149"/>
                    <a:pt x="71" y="178"/>
                    <a:pt x="111" y="152"/>
                  </a:cubicBezTo>
                  <a:cubicBezTo>
                    <a:pt x="82" y="132"/>
                    <a:pt x="45" y="98"/>
                    <a:pt x="24" y="56"/>
                  </a:cubicBezTo>
                  <a:cubicBezTo>
                    <a:pt x="48" y="91"/>
                    <a:pt x="79" y="120"/>
                    <a:pt x="106" y="136"/>
                  </a:cubicBezTo>
                  <a:cubicBezTo>
                    <a:pt x="97" y="127"/>
                    <a:pt x="91" y="115"/>
                    <a:pt x="88" y="102"/>
                  </a:cubicBezTo>
                  <a:cubicBezTo>
                    <a:pt x="85" y="87"/>
                    <a:pt x="86" y="71"/>
                    <a:pt x="88" y="57"/>
                  </a:cubicBezTo>
                  <a:cubicBezTo>
                    <a:pt x="89" y="53"/>
                    <a:pt x="90" y="50"/>
                    <a:pt x="91" y="47"/>
                  </a:cubicBezTo>
                  <a:cubicBezTo>
                    <a:pt x="81" y="42"/>
                    <a:pt x="71" y="38"/>
                    <a:pt x="59" y="36"/>
                  </a:cubicBezTo>
                  <a:cubicBezTo>
                    <a:pt x="28" y="30"/>
                    <a:pt x="17" y="29"/>
                    <a:pt x="0" y="20"/>
                  </a:cubicBezTo>
                </a:path>
              </a:pathLst>
            </a:custGeom>
            <a:solidFill>
              <a:srgbClr val="6B2B7B"/>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22" name="Group 21">
            <a:extLst>
              <a:ext uri="{FF2B5EF4-FFF2-40B4-BE49-F238E27FC236}">
                <a16:creationId xmlns:a16="http://schemas.microsoft.com/office/drawing/2014/main" xmlns="" id="{22A91DA0-7165-4555-AC8A-D85BCD187C68}"/>
              </a:ext>
            </a:extLst>
          </p:cNvPr>
          <p:cNvGrpSpPr/>
          <p:nvPr/>
        </p:nvGrpSpPr>
        <p:grpSpPr>
          <a:xfrm>
            <a:off x="16135225" y="8023662"/>
            <a:ext cx="1656184" cy="1656184"/>
            <a:chOff x="12335222" y="6594117"/>
            <a:chExt cx="1656184" cy="1656184"/>
          </a:xfrm>
        </p:grpSpPr>
        <p:sp>
          <p:nvSpPr>
            <p:cNvPr id="29" name="Oval 7">
              <a:extLst>
                <a:ext uri="{FF2B5EF4-FFF2-40B4-BE49-F238E27FC236}">
                  <a16:creationId xmlns:a16="http://schemas.microsoft.com/office/drawing/2014/main" xmlns="" id="{FAA1DED5-2C86-420F-87D5-E79907CB43E0}"/>
                </a:ext>
              </a:extLst>
            </p:cNvPr>
            <p:cNvSpPr>
              <a:spLocks noChangeArrowheads="1"/>
            </p:cNvSpPr>
            <p:nvPr/>
          </p:nvSpPr>
          <p:spPr bwMode="auto">
            <a:xfrm>
              <a:off x="12335222" y="6594117"/>
              <a:ext cx="1656184" cy="1656184"/>
            </a:xfrm>
            <a:prstGeom prst="ellipse">
              <a:avLst/>
            </a:prstGeom>
            <a:solidFill>
              <a:schemeClr val="bg1"/>
            </a:solidFill>
            <a:ln w="152400">
              <a:solidFill>
                <a:srgbClr val="6B2B7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grpSp>
          <p:nvGrpSpPr>
            <p:cNvPr id="14" name="Group 13">
              <a:extLst>
                <a:ext uri="{FF2B5EF4-FFF2-40B4-BE49-F238E27FC236}">
                  <a16:creationId xmlns:a16="http://schemas.microsoft.com/office/drawing/2014/main" xmlns="" id="{0C968482-0715-4B6A-8AB6-B093DEBDFCCA}"/>
                </a:ext>
              </a:extLst>
            </p:cNvPr>
            <p:cNvGrpSpPr/>
            <p:nvPr/>
          </p:nvGrpSpPr>
          <p:grpSpPr>
            <a:xfrm>
              <a:off x="12668461" y="7003220"/>
              <a:ext cx="989706" cy="837980"/>
              <a:chOff x="12668461" y="7003220"/>
              <a:chExt cx="989706" cy="837980"/>
            </a:xfrm>
            <a:solidFill>
              <a:srgbClr val="6B2B7B"/>
            </a:solidFill>
          </p:grpSpPr>
          <p:sp>
            <p:nvSpPr>
              <p:cNvPr id="30" name="Rectangle 8">
                <a:extLst>
                  <a:ext uri="{FF2B5EF4-FFF2-40B4-BE49-F238E27FC236}">
                    <a16:creationId xmlns:a16="http://schemas.microsoft.com/office/drawing/2014/main" xmlns="" id="{1702C461-FB5F-4A32-BB19-FC642C8DBCA3}"/>
                  </a:ext>
                </a:extLst>
              </p:cNvPr>
              <p:cNvSpPr>
                <a:spLocks noChangeArrowheads="1"/>
              </p:cNvSpPr>
              <p:nvPr/>
            </p:nvSpPr>
            <p:spPr bwMode="auto">
              <a:xfrm>
                <a:off x="12668461" y="7808521"/>
                <a:ext cx="961695" cy="326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9">
                <a:extLst>
                  <a:ext uri="{FF2B5EF4-FFF2-40B4-BE49-F238E27FC236}">
                    <a16:creationId xmlns:a16="http://schemas.microsoft.com/office/drawing/2014/main" xmlns="" id="{59849C31-9CCE-479A-AA64-7001E72CDF6C}"/>
                  </a:ext>
                </a:extLst>
              </p:cNvPr>
              <p:cNvSpPr>
                <a:spLocks/>
              </p:cNvSpPr>
              <p:nvPr/>
            </p:nvSpPr>
            <p:spPr bwMode="auto">
              <a:xfrm>
                <a:off x="12731484" y="7659132"/>
                <a:ext cx="140053" cy="121379"/>
              </a:xfrm>
              <a:custGeom>
                <a:avLst/>
                <a:gdLst>
                  <a:gd name="T0" fmla="*/ 22 w 25"/>
                  <a:gd name="T1" fmla="*/ 22 h 22"/>
                  <a:gd name="T2" fmla="*/ 25 w 25"/>
                  <a:gd name="T3" fmla="*/ 19 h 22"/>
                  <a:gd name="T4" fmla="*/ 25 w 25"/>
                  <a:gd name="T5" fmla="*/ 0 h 22"/>
                  <a:gd name="T6" fmla="*/ 0 w 25"/>
                  <a:gd name="T7" fmla="*/ 4 h 22"/>
                  <a:gd name="T8" fmla="*/ 0 w 25"/>
                  <a:gd name="T9" fmla="*/ 19 h 22"/>
                  <a:gd name="T10" fmla="*/ 3 w 25"/>
                  <a:gd name="T11" fmla="*/ 22 h 22"/>
                  <a:gd name="T12" fmla="*/ 22 w 25"/>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25" h="22">
                    <a:moveTo>
                      <a:pt x="22" y="22"/>
                    </a:moveTo>
                    <a:cubicBezTo>
                      <a:pt x="23" y="22"/>
                      <a:pt x="25" y="21"/>
                      <a:pt x="25" y="19"/>
                    </a:cubicBezTo>
                    <a:cubicBezTo>
                      <a:pt x="25" y="0"/>
                      <a:pt x="25" y="0"/>
                      <a:pt x="25" y="0"/>
                    </a:cubicBezTo>
                    <a:cubicBezTo>
                      <a:pt x="15" y="2"/>
                      <a:pt x="7" y="3"/>
                      <a:pt x="0" y="4"/>
                    </a:cubicBezTo>
                    <a:cubicBezTo>
                      <a:pt x="0" y="19"/>
                      <a:pt x="0" y="19"/>
                      <a:pt x="0" y="19"/>
                    </a:cubicBezTo>
                    <a:cubicBezTo>
                      <a:pt x="0" y="21"/>
                      <a:pt x="2" y="22"/>
                      <a:pt x="3" y="22"/>
                    </a:cubicBezTo>
                    <a:lnTo>
                      <a:pt x="2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0">
                <a:extLst>
                  <a:ext uri="{FF2B5EF4-FFF2-40B4-BE49-F238E27FC236}">
                    <a16:creationId xmlns:a16="http://schemas.microsoft.com/office/drawing/2014/main" xmlns="" id="{6491F55B-6871-4731-8A67-8E665C4DEF2E}"/>
                  </a:ext>
                </a:extLst>
              </p:cNvPr>
              <p:cNvSpPr>
                <a:spLocks/>
              </p:cNvSpPr>
              <p:nvPr/>
            </p:nvSpPr>
            <p:spPr bwMode="auto">
              <a:xfrm>
                <a:off x="12904216" y="7603111"/>
                <a:ext cx="140053" cy="177400"/>
              </a:xfrm>
              <a:custGeom>
                <a:avLst/>
                <a:gdLst>
                  <a:gd name="T0" fmla="*/ 22 w 25"/>
                  <a:gd name="T1" fmla="*/ 32 h 32"/>
                  <a:gd name="T2" fmla="*/ 25 w 25"/>
                  <a:gd name="T3" fmla="*/ 29 h 32"/>
                  <a:gd name="T4" fmla="*/ 25 w 25"/>
                  <a:gd name="T5" fmla="*/ 0 h 32"/>
                  <a:gd name="T6" fmla="*/ 23 w 25"/>
                  <a:gd name="T7" fmla="*/ 1 h 32"/>
                  <a:gd name="T8" fmla="*/ 0 w 25"/>
                  <a:gd name="T9" fmla="*/ 8 h 32"/>
                  <a:gd name="T10" fmla="*/ 0 w 25"/>
                  <a:gd name="T11" fmla="*/ 29 h 32"/>
                  <a:gd name="T12" fmla="*/ 3 w 25"/>
                  <a:gd name="T13" fmla="*/ 32 h 32"/>
                  <a:gd name="T14" fmla="*/ 22 w 25"/>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2">
                    <a:moveTo>
                      <a:pt x="22" y="32"/>
                    </a:moveTo>
                    <a:cubicBezTo>
                      <a:pt x="23" y="32"/>
                      <a:pt x="25" y="31"/>
                      <a:pt x="25" y="29"/>
                    </a:cubicBezTo>
                    <a:cubicBezTo>
                      <a:pt x="25" y="0"/>
                      <a:pt x="25" y="0"/>
                      <a:pt x="25" y="0"/>
                    </a:cubicBezTo>
                    <a:cubicBezTo>
                      <a:pt x="24" y="0"/>
                      <a:pt x="23" y="1"/>
                      <a:pt x="23" y="1"/>
                    </a:cubicBezTo>
                    <a:cubicBezTo>
                      <a:pt x="15" y="4"/>
                      <a:pt x="7" y="6"/>
                      <a:pt x="0" y="8"/>
                    </a:cubicBezTo>
                    <a:cubicBezTo>
                      <a:pt x="0" y="29"/>
                      <a:pt x="0" y="29"/>
                      <a:pt x="0" y="29"/>
                    </a:cubicBezTo>
                    <a:cubicBezTo>
                      <a:pt x="0" y="31"/>
                      <a:pt x="2" y="32"/>
                      <a:pt x="3" y="32"/>
                    </a:cubicBez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1">
                <a:extLst>
                  <a:ext uri="{FF2B5EF4-FFF2-40B4-BE49-F238E27FC236}">
                    <a16:creationId xmlns:a16="http://schemas.microsoft.com/office/drawing/2014/main" xmlns="" id="{E20A3FCF-00D8-4087-A2E1-C1D85F663073}"/>
                  </a:ext>
                </a:extLst>
              </p:cNvPr>
              <p:cNvSpPr>
                <a:spLocks/>
              </p:cNvSpPr>
              <p:nvPr/>
            </p:nvSpPr>
            <p:spPr bwMode="auto">
              <a:xfrm>
                <a:off x="13083951" y="7514411"/>
                <a:ext cx="133051" cy="266099"/>
              </a:xfrm>
              <a:custGeom>
                <a:avLst/>
                <a:gdLst>
                  <a:gd name="T0" fmla="*/ 21 w 24"/>
                  <a:gd name="T1" fmla="*/ 48 h 48"/>
                  <a:gd name="T2" fmla="*/ 24 w 24"/>
                  <a:gd name="T3" fmla="*/ 45 h 48"/>
                  <a:gd name="T4" fmla="*/ 24 w 24"/>
                  <a:gd name="T5" fmla="*/ 0 h 48"/>
                  <a:gd name="T6" fmla="*/ 0 w 24"/>
                  <a:gd name="T7" fmla="*/ 13 h 48"/>
                  <a:gd name="T8" fmla="*/ 0 w 24"/>
                  <a:gd name="T9" fmla="*/ 45 h 48"/>
                  <a:gd name="T10" fmla="*/ 2 w 24"/>
                  <a:gd name="T11" fmla="*/ 48 h 48"/>
                  <a:gd name="T12" fmla="*/ 21 w 2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24" h="48">
                    <a:moveTo>
                      <a:pt x="21" y="48"/>
                    </a:moveTo>
                    <a:cubicBezTo>
                      <a:pt x="22" y="48"/>
                      <a:pt x="24" y="47"/>
                      <a:pt x="24" y="45"/>
                    </a:cubicBezTo>
                    <a:cubicBezTo>
                      <a:pt x="24" y="0"/>
                      <a:pt x="24" y="0"/>
                      <a:pt x="24" y="0"/>
                    </a:cubicBezTo>
                    <a:cubicBezTo>
                      <a:pt x="16" y="5"/>
                      <a:pt x="8" y="9"/>
                      <a:pt x="0" y="13"/>
                    </a:cubicBezTo>
                    <a:cubicBezTo>
                      <a:pt x="0" y="45"/>
                      <a:pt x="0" y="45"/>
                      <a:pt x="0" y="45"/>
                    </a:cubicBezTo>
                    <a:cubicBezTo>
                      <a:pt x="0" y="47"/>
                      <a:pt x="1" y="48"/>
                      <a:pt x="2" y="48"/>
                    </a:cubicBezTo>
                    <a:lnTo>
                      <a:pt x="2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2">
                <a:extLst>
                  <a:ext uri="{FF2B5EF4-FFF2-40B4-BE49-F238E27FC236}">
                    <a16:creationId xmlns:a16="http://schemas.microsoft.com/office/drawing/2014/main" xmlns="" id="{C804C6A6-6FBE-4929-907F-6F31748766D6}"/>
                  </a:ext>
                </a:extLst>
              </p:cNvPr>
              <p:cNvSpPr>
                <a:spLocks/>
              </p:cNvSpPr>
              <p:nvPr/>
            </p:nvSpPr>
            <p:spPr bwMode="auto">
              <a:xfrm>
                <a:off x="13256682" y="7386029"/>
                <a:ext cx="133051" cy="394481"/>
              </a:xfrm>
              <a:custGeom>
                <a:avLst/>
                <a:gdLst>
                  <a:gd name="T0" fmla="*/ 21 w 24"/>
                  <a:gd name="T1" fmla="*/ 71 h 71"/>
                  <a:gd name="T2" fmla="*/ 24 w 24"/>
                  <a:gd name="T3" fmla="*/ 68 h 71"/>
                  <a:gd name="T4" fmla="*/ 24 w 24"/>
                  <a:gd name="T5" fmla="*/ 0 h 71"/>
                  <a:gd name="T6" fmla="*/ 15 w 24"/>
                  <a:gd name="T7" fmla="*/ 8 h 71"/>
                  <a:gd name="T8" fmla="*/ 0 w 24"/>
                  <a:gd name="T9" fmla="*/ 19 h 71"/>
                  <a:gd name="T10" fmla="*/ 0 w 24"/>
                  <a:gd name="T11" fmla="*/ 68 h 71"/>
                  <a:gd name="T12" fmla="*/ 2 w 24"/>
                  <a:gd name="T13" fmla="*/ 71 h 71"/>
                  <a:gd name="T14" fmla="*/ 21 w 24"/>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1">
                    <a:moveTo>
                      <a:pt x="21" y="71"/>
                    </a:moveTo>
                    <a:cubicBezTo>
                      <a:pt x="23" y="71"/>
                      <a:pt x="24" y="70"/>
                      <a:pt x="24" y="68"/>
                    </a:cubicBezTo>
                    <a:cubicBezTo>
                      <a:pt x="24" y="0"/>
                      <a:pt x="24" y="0"/>
                      <a:pt x="24" y="0"/>
                    </a:cubicBezTo>
                    <a:cubicBezTo>
                      <a:pt x="21" y="3"/>
                      <a:pt x="18" y="5"/>
                      <a:pt x="15" y="8"/>
                    </a:cubicBezTo>
                    <a:cubicBezTo>
                      <a:pt x="10" y="12"/>
                      <a:pt x="5" y="16"/>
                      <a:pt x="0" y="19"/>
                    </a:cubicBezTo>
                    <a:cubicBezTo>
                      <a:pt x="0" y="68"/>
                      <a:pt x="0" y="68"/>
                      <a:pt x="0" y="68"/>
                    </a:cubicBezTo>
                    <a:cubicBezTo>
                      <a:pt x="0" y="70"/>
                      <a:pt x="1" y="71"/>
                      <a:pt x="2" y="71"/>
                    </a:cubicBezTo>
                    <a:lnTo>
                      <a:pt x="21"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13">
                <a:extLst>
                  <a:ext uri="{FF2B5EF4-FFF2-40B4-BE49-F238E27FC236}">
                    <a16:creationId xmlns:a16="http://schemas.microsoft.com/office/drawing/2014/main" xmlns="" id="{364F7411-230C-4EED-B75F-7AE2FC686BF1}"/>
                  </a:ext>
                </a:extLst>
              </p:cNvPr>
              <p:cNvSpPr>
                <a:spLocks/>
              </p:cNvSpPr>
              <p:nvPr/>
            </p:nvSpPr>
            <p:spPr bwMode="auto">
              <a:xfrm>
                <a:off x="13429414" y="7199293"/>
                <a:ext cx="135384" cy="581218"/>
              </a:xfrm>
              <a:custGeom>
                <a:avLst/>
                <a:gdLst>
                  <a:gd name="T0" fmla="*/ 21 w 24"/>
                  <a:gd name="T1" fmla="*/ 105 h 105"/>
                  <a:gd name="T2" fmla="*/ 24 w 24"/>
                  <a:gd name="T3" fmla="*/ 102 h 105"/>
                  <a:gd name="T4" fmla="*/ 24 w 24"/>
                  <a:gd name="T5" fmla="*/ 0 h 105"/>
                  <a:gd name="T6" fmla="*/ 0 w 24"/>
                  <a:gd name="T7" fmla="*/ 28 h 105"/>
                  <a:gd name="T8" fmla="*/ 0 w 24"/>
                  <a:gd name="T9" fmla="*/ 102 h 105"/>
                  <a:gd name="T10" fmla="*/ 2 w 24"/>
                  <a:gd name="T11" fmla="*/ 105 h 105"/>
                  <a:gd name="T12" fmla="*/ 21 w 24"/>
                  <a:gd name="T13" fmla="*/ 105 h 105"/>
                </a:gdLst>
                <a:ahLst/>
                <a:cxnLst>
                  <a:cxn ang="0">
                    <a:pos x="T0" y="T1"/>
                  </a:cxn>
                  <a:cxn ang="0">
                    <a:pos x="T2" y="T3"/>
                  </a:cxn>
                  <a:cxn ang="0">
                    <a:pos x="T4" y="T5"/>
                  </a:cxn>
                  <a:cxn ang="0">
                    <a:pos x="T6" y="T7"/>
                  </a:cxn>
                  <a:cxn ang="0">
                    <a:pos x="T8" y="T9"/>
                  </a:cxn>
                  <a:cxn ang="0">
                    <a:pos x="T10" y="T11"/>
                  </a:cxn>
                  <a:cxn ang="0">
                    <a:pos x="T12" y="T13"/>
                  </a:cxn>
                </a:cxnLst>
                <a:rect l="0" t="0" r="r" b="b"/>
                <a:pathLst>
                  <a:path w="24" h="105">
                    <a:moveTo>
                      <a:pt x="21" y="105"/>
                    </a:moveTo>
                    <a:cubicBezTo>
                      <a:pt x="23" y="105"/>
                      <a:pt x="24" y="104"/>
                      <a:pt x="24" y="102"/>
                    </a:cubicBezTo>
                    <a:cubicBezTo>
                      <a:pt x="24" y="0"/>
                      <a:pt x="24" y="0"/>
                      <a:pt x="24" y="0"/>
                    </a:cubicBezTo>
                    <a:cubicBezTo>
                      <a:pt x="16" y="10"/>
                      <a:pt x="8" y="20"/>
                      <a:pt x="0" y="28"/>
                    </a:cubicBezTo>
                    <a:cubicBezTo>
                      <a:pt x="0" y="102"/>
                      <a:pt x="0" y="102"/>
                      <a:pt x="0" y="102"/>
                    </a:cubicBezTo>
                    <a:cubicBezTo>
                      <a:pt x="0" y="104"/>
                      <a:pt x="1" y="105"/>
                      <a:pt x="2" y="105"/>
                    </a:cubicBezTo>
                    <a:lnTo>
                      <a:pt x="21"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4">
                <a:extLst>
                  <a:ext uri="{FF2B5EF4-FFF2-40B4-BE49-F238E27FC236}">
                    <a16:creationId xmlns:a16="http://schemas.microsoft.com/office/drawing/2014/main" xmlns="" id="{1D9C4227-75E8-45C5-ABF1-01035C99EF9F}"/>
                  </a:ext>
                </a:extLst>
              </p:cNvPr>
              <p:cNvSpPr>
                <a:spLocks/>
              </p:cNvSpPr>
              <p:nvPr/>
            </p:nvSpPr>
            <p:spPr bwMode="auto">
              <a:xfrm>
                <a:off x="12675463" y="7003220"/>
                <a:ext cx="982704" cy="637238"/>
              </a:xfrm>
              <a:custGeom>
                <a:avLst/>
                <a:gdLst>
                  <a:gd name="T0" fmla="*/ 175 w 176"/>
                  <a:gd name="T1" fmla="*/ 29 h 115"/>
                  <a:gd name="T2" fmla="*/ 168 w 176"/>
                  <a:gd name="T3" fmla="*/ 4 h 115"/>
                  <a:gd name="T4" fmla="*/ 161 w 176"/>
                  <a:gd name="T5" fmla="*/ 1 h 115"/>
                  <a:gd name="T6" fmla="*/ 137 w 176"/>
                  <a:gd name="T7" fmla="*/ 9 h 115"/>
                  <a:gd name="T8" fmla="*/ 133 w 176"/>
                  <a:gd name="T9" fmla="*/ 15 h 115"/>
                  <a:gd name="T10" fmla="*/ 140 w 176"/>
                  <a:gd name="T11" fmla="*/ 19 h 115"/>
                  <a:gd name="T12" fmla="*/ 152 w 176"/>
                  <a:gd name="T13" fmla="*/ 15 h 115"/>
                  <a:gd name="T14" fmla="*/ 110 w 176"/>
                  <a:gd name="T15" fmla="*/ 61 h 115"/>
                  <a:gd name="T16" fmla="*/ 35 w 176"/>
                  <a:gd name="T17" fmla="*/ 98 h 115"/>
                  <a:gd name="T18" fmla="*/ 0 w 176"/>
                  <a:gd name="T19" fmla="*/ 103 h 115"/>
                  <a:gd name="T20" fmla="*/ 0 w 176"/>
                  <a:gd name="T21" fmla="*/ 103 h 115"/>
                  <a:gd name="T22" fmla="*/ 0 w 176"/>
                  <a:gd name="T23" fmla="*/ 115 h 115"/>
                  <a:gd name="T24" fmla="*/ 0 w 176"/>
                  <a:gd name="T25" fmla="*/ 115 h 115"/>
                  <a:gd name="T26" fmla="*/ 62 w 176"/>
                  <a:gd name="T27" fmla="*/ 102 h 115"/>
                  <a:gd name="T28" fmla="*/ 117 w 176"/>
                  <a:gd name="T29" fmla="*/ 70 h 115"/>
                  <a:gd name="T30" fmla="*/ 162 w 176"/>
                  <a:gd name="T31" fmla="*/ 21 h 115"/>
                  <a:gd name="T32" fmla="*/ 166 w 176"/>
                  <a:gd name="T33" fmla="*/ 32 h 115"/>
                  <a:gd name="T34" fmla="*/ 172 w 176"/>
                  <a:gd name="T35" fmla="*/ 36 h 115"/>
                  <a:gd name="T36" fmla="*/ 175 w 176"/>
                  <a:gd name="T37" fmla="*/ 2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115">
                    <a:moveTo>
                      <a:pt x="175" y="29"/>
                    </a:moveTo>
                    <a:cubicBezTo>
                      <a:pt x="168" y="4"/>
                      <a:pt x="168" y="4"/>
                      <a:pt x="168" y="4"/>
                    </a:cubicBezTo>
                    <a:cubicBezTo>
                      <a:pt x="167" y="2"/>
                      <a:pt x="164" y="0"/>
                      <a:pt x="161" y="1"/>
                    </a:cubicBezTo>
                    <a:cubicBezTo>
                      <a:pt x="137" y="9"/>
                      <a:pt x="137" y="9"/>
                      <a:pt x="137" y="9"/>
                    </a:cubicBezTo>
                    <a:cubicBezTo>
                      <a:pt x="134" y="10"/>
                      <a:pt x="133" y="13"/>
                      <a:pt x="133" y="15"/>
                    </a:cubicBezTo>
                    <a:cubicBezTo>
                      <a:pt x="134" y="18"/>
                      <a:pt x="137" y="19"/>
                      <a:pt x="140" y="19"/>
                    </a:cubicBezTo>
                    <a:cubicBezTo>
                      <a:pt x="152" y="15"/>
                      <a:pt x="152" y="15"/>
                      <a:pt x="152" y="15"/>
                    </a:cubicBezTo>
                    <a:cubicBezTo>
                      <a:pt x="139" y="34"/>
                      <a:pt x="124" y="49"/>
                      <a:pt x="110" y="61"/>
                    </a:cubicBezTo>
                    <a:cubicBezTo>
                      <a:pt x="83" y="82"/>
                      <a:pt x="56" y="92"/>
                      <a:pt x="35" y="98"/>
                    </a:cubicBezTo>
                    <a:cubicBezTo>
                      <a:pt x="15" y="103"/>
                      <a:pt x="0" y="103"/>
                      <a:pt x="0" y="103"/>
                    </a:cubicBezTo>
                    <a:cubicBezTo>
                      <a:pt x="0" y="103"/>
                      <a:pt x="0" y="103"/>
                      <a:pt x="0" y="103"/>
                    </a:cubicBezTo>
                    <a:cubicBezTo>
                      <a:pt x="0" y="115"/>
                      <a:pt x="0" y="115"/>
                      <a:pt x="0" y="115"/>
                    </a:cubicBezTo>
                    <a:cubicBezTo>
                      <a:pt x="0" y="115"/>
                      <a:pt x="0" y="115"/>
                      <a:pt x="0" y="115"/>
                    </a:cubicBezTo>
                    <a:cubicBezTo>
                      <a:pt x="1" y="115"/>
                      <a:pt x="28" y="115"/>
                      <a:pt x="62" y="102"/>
                    </a:cubicBezTo>
                    <a:cubicBezTo>
                      <a:pt x="79" y="95"/>
                      <a:pt x="98" y="85"/>
                      <a:pt x="117" y="70"/>
                    </a:cubicBezTo>
                    <a:cubicBezTo>
                      <a:pt x="133" y="58"/>
                      <a:pt x="148" y="41"/>
                      <a:pt x="162" y="21"/>
                    </a:cubicBezTo>
                    <a:cubicBezTo>
                      <a:pt x="166" y="32"/>
                      <a:pt x="166" y="32"/>
                      <a:pt x="166" y="32"/>
                    </a:cubicBezTo>
                    <a:cubicBezTo>
                      <a:pt x="167" y="35"/>
                      <a:pt x="170" y="36"/>
                      <a:pt x="172" y="36"/>
                    </a:cubicBezTo>
                    <a:cubicBezTo>
                      <a:pt x="175" y="35"/>
                      <a:pt x="176" y="32"/>
                      <a:pt x="175" y="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21" name="Group 20">
            <a:extLst>
              <a:ext uri="{FF2B5EF4-FFF2-40B4-BE49-F238E27FC236}">
                <a16:creationId xmlns:a16="http://schemas.microsoft.com/office/drawing/2014/main" xmlns="" id="{8E71D4FE-9CE2-467B-BB27-58AEE827F994}"/>
              </a:ext>
            </a:extLst>
          </p:cNvPr>
          <p:cNvGrpSpPr/>
          <p:nvPr/>
        </p:nvGrpSpPr>
        <p:grpSpPr>
          <a:xfrm>
            <a:off x="20943341" y="6828040"/>
            <a:ext cx="1656184" cy="1656184"/>
            <a:chOff x="12335222" y="10228088"/>
            <a:chExt cx="1656184" cy="1656184"/>
          </a:xfrm>
        </p:grpSpPr>
        <p:sp>
          <p:nvSpPr>
            <p:cNvPr id="37" name="Oval 15">
              <a:extLst>
                <a:ext uri="{FF2B5EF4-FFF2-40B4-BE49-F238E27FC236}">
                  <a16:creationId xmlns:a16="http://schemas.microsoft.com/office/drawing/2014/main" xmlns="" id="{A845567F-4C88-4680-AAF5-FAF4BD2D0D9A}"/>
                </a:ext>
              </a:extLst>
            </p:cNvPr>
            <p:cNvSpPr>
              <a:spLocks noChangeArrowheads="1"/>
            </p:cNvSpPr>
            <p:nvPr/>
          </p:nvSpPr>
          <p:spPr bwMode="auto">
            <a:xfrm>
              <a:off x="12335222" y="10228088"/>
              <a:ext cx="1656184" cy="1656184"/>
            </a:xfrm>
            <a:prstGeom prst="ellipse">
              <a:avLst/>
            </a:prstGeom>
            <a:solidFill>
              <a:schemeClr val="bg1"/>
            </a:solidFill>
            <a:ln w="152400">
              <a:solidFill>
                <a:srgbClr val="6B2B7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grpSp>
          <p:nvGrpSpPr>
            <p:cNvPr id="15" name="Group 14">
              <a:extLst>
                <a:ext uri="{FF2B5EF4-FFF2-40B4-BE49-F238E27FC236}">
                  <a16:creationId xmlns:a16="http://schemas.microsoft.com/office/drawing/2014/main" xmlns="" id="{B54D9909-5B1A-4880-82AE-81E18C2EF97D}"/>
                </a:ext>
              </a:extLst>
            </p:cNvPr>
            <p:cNvGrpSpPr/>
            <p:nvPr/>
          </p:nvGrpSpPr>
          <p:grpSpPr>
            <a:xfrm>
              <a:off x="12578595" y="10477297"/>
              <a:ext cx="1169440" cy="1157766"/>
              <a:chOff x="12578595" y="10477297"/>
              <a:chExt cx="1169440" cy="1157766"/>
            </a:xfrm>
          </p:grpSpPr>
          <p:sp>
            <p:nvSpPr>
              <p:cNvPr id="38" name="Freeform 16">
                <a:extLst>
                  <a:ext uri="{FF2B5EF4-FFF2-40B4-BE49-F238E27FC236}">
                    <a16:creationId xmlns:a16="http://schemas.microsoft.com/office/drawing/2014/main" xmlns="" id="{22A22EFB-D7A3-4856-AE1B-2540C929C082}"/>
                  </a:ext>
                </a:extLst>
              </p:cNvPr>
              <p:cNvSpPr>
                <a:spLocks noEditPoints="1"/>
              </p:cNvSpPr>
              <p:nvPr/>
            </p:nvSpPr>
            <p:spPr bwMode="auto">
              <a:xfrm>
                <a:off x="12578595" y="10477297"/>
                <a:ext cx="1169440" cy="1157766"/>
              </a:xfrm>
              <a:custGeom>
                <a:avLst/>
                <a:gdLst>
                  <a:gd name="T0" fmla="*/ 82 w 209"/>
                  <a:gd name="T1" fmla="*/ 186 h 209"/>
                  <a:gd name="T2" fmla="*/ 91 w 209"/>
                  <a:gd name="T3" fmla="*/ 203 h 209"/>
                  <a:gd name="T4" fmla="*/ 121 w 209"/>
                  <a:gd name="T5" fmla="*/ 195 h 209"/>
                  <a:gd name="T6" fmla="*/ 157 w 209"/>
                  <a:gd name="T7" fmla="*/ 180 h 209"/>
                  <a:gd name="T8" fmla="*/ 183 w 209"/>
                  <a:gd name="T9" fmla="*/ 165 h 209"/>
                  <a:gd name="T10" fmla="*/ 180 w 209"/>
                  <a:gd name="T11" fmla="*/ 157 h 209"/>
                  <a:gd name="T12" fmla="*/ 195 w 209"/>
                  <a:gd name="T13" fmla="*/ 121 h 209"/>
                  <a:gd name="T14" fmla="*/ 203 w 209"/>
                  <a:gd name="T15" fmla="*/ 91 h 209"/>
                  <a:gd name="T16" fmla="*/ 186 w 209"/>
                  <a:gd name="T17" fmla="*/ 82 h 209"/>
                  <a:gd name="T18" fmla="*/ 183 w 209"/>
                  <a:gd name="T19" fmla="*/ 49 h 209"/>
                  <a:gd name="T20" fmla="*/ 165 w 209"/>
                  <a:gd name="T21" fmla="*/ 26 h 209"/>
                  <a:gd name="T22" fmla="*/ 146 w 209"/>
                  <a:gd name="T23" fmla="*/ 31 h 209"/>
                  <a:gd name="T24" fmla="*/ 121 w 209"/>
                  <a:gd name="T25" fmla="*/ 10 h 209"/>
                  <a:gd name="T26" fmla="*/ 88 w 209"/>
                  <a:gd name="T27" fmla="*/ 10 h 209"/>
                  <a:gd name="T28" fmla="*/ 63 w 209"/>
                  <a:gd name="T29" fmla="*/ 31 h 209"/>
                  <a:gd name="T30" fmla="*/ 44 w 209"/>
                  <a:gd name="T31" fmla="*/ 26 h 209"/>
                  <a:gd name="T32" fmla="*/ 26 w 209"/>
                  <a:gd name="T33" fmla="*/ 49 h 209"/>
                  <a:gd name="T34" fmla="*/ 23 w 209"/>
                  <a:gd name="T35" fmla="*/ 82 h 209"/>
                  <a:gd name="T36" fmla="*/ 6 w 209"/>
                  <a:gd name="T37" fmla="*/ 91 h 209"/>
                  <a:gd name="T38" fmla="*/ 14 w 209"/>
                  <a:gd name="T39" fmla="*/ 121 h 209"/>
                  <a:gd name="T40" fmla="*/ 29 w 209"/>
                  <a:gd name="T41" fmla="*/ 157 h 209"/>
                  <a:gd name="T42" fmla="*/ 26 w 209"/>
                  <a:gd name="T43" fmla="*/ 165 h 209"/>
                  <a:gd name="T44" fmla="*/ 52 w 209"/>
                  <a:gd name="T45" fmla="*/ 180 h 209"/>
                  <a:gd name="T46" fmla="*/ 91 w 209"/>
                  <a:gd name="T47" fmla="*/ 209 h 209"/>
                  <a:gd name="T48" fmla="*/ 79 w 209"/>
                  <a:gd name="T49" fmla="*/ 192 h 209"/>
                  <a:gd name="T50" fmla="*/ 53 w 209"/>
                  <a:gd name="T51" fmla="*/ 188 h 209"/>
                  <a:gd name="T52" fmla="*/ 18 w 209"/>
                  <a:gd name="T53" fmla="*/ 162 h 209"/>
                  <a:gd name="T54" fmla="*/ 25 w 209"/>
                  <a:gd name="T55" fmla="*/ 149 h 209"/>
                  <a:gd name="T56" fmla="*/ 9 w 209"/>
                  <a:gd name="T57" fmla="*/ 127 h 209"/>
                  <a:gd name="T58" fmla="*/ 9 w 209"/>
                  <a:gd name="T59" fmla="*/ 82 h 209"/>
                  <a:gd name="T60" fmla="*/ 25 w 209"/>
                  <a:gd name="T61" fmla="*/ 60 h 209"/>
                  <a:gd name="T62" fmla="*/ 18 w 209"/>
                  <a:gd name="T63" fmla="*/ 47 h 209"/>
                  <a:gd name="T64" fmla="*/ 53 w 209"/>
                  <a:gd name="T65" fmla="*/ 21 h 209"/>
                  <a:gd name="T66" fmla="*/ 79 w 209"/>
                  <a:gd name="T67" fmla="*/ 17 h 209"/>
                  <a:gd name="T68" fmla="*/ 91 w 209"/>
                  <a:gd name="T69" fmla="*/ 0 h 209"/>
                  <a:gd name="T70" fmla="*/ 127 w 209"/>
                  <a:gd name="T71" fmla="*/ 14 h 209"/>
                  <a:gd name="T72" fmla="*/ 152 w 209"/>
                  <a:gd name="T73" fmla="*/ 24 h 209"/>
                  <a:gd name="T74" fmla="*/ 188 w 209"/>
                  <a:gd name="T75" fmla="*/ 40 h 209"/>
                  <a:gd name="T76" fmla="*/ 184 w 209"/>
                  <a:gd name="T77" fmla="*/ 57 h 209"/>
                  <a:gd name="T78" fmla="*/ 195 w 209"/>
                  <a:gd name="T79" fmla="*/ 82 h 209"/>
                  <a:gd name="T80" fmla="*/ 209 w 209"/>
                  <a:gd name="T81" fmla="*/ 118 h 209"/>
                  <a:gd name="T82" fmla="*/ 192 w 209"/>
                  <a:gd name="T83" fmla="*/ 129 h 209"/>
                  <a:gd name="T84" fmla="*/ 188 w 209"/>
                  <a:gd name="T85" fmla="*/ 155 h 209"/>
                  <a:gd name="T86" fmla="*/ 169 w 209"/>
                  <a:gd name="T87" fmla="*/ 188 h 209"/>
                  <a:gd name="T88" fmla="*/ 149 w 209"/>
                  <a:gd name="T89" fmla="*/ 184 h 209"/>
                  <a:gd name="T90" fmla="*/ 127 w 209"/>
                  <a:gd name="T91" fmla="*/ 19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9" h="209">
                    <a:moveTo>
                      <a:pt x="59" y="177"/>
                    </a:moveTo>
                    <a:cubicBezTo>
                      <a:pt x="60" y="177"/>
                      <a:pt x="62" y="177"/>
                      <a:pt x="63" y="178"/>
                    </a:cubicBezTo>
                    <a:cubicBezTo>
                      <a:pt x="82" y="186"/>
                      <a:pt x="82" y="186"/>
                      <a:pt x="82" y="186"/>
                    </a:cubicBezTo>
                    <a:cubicBezTo>
                      <a:pt x="86" y="187"/>
                      <a:pt x="88" y="191"/>
                      <a:pt x="88" y="195"/>
                    </a:cubicBezTo>
                    <a:cubicBezTo>
                      <a:pt x="88" y="199"/>
                      <a:pt x="88" y="199"/>
                      <a:pt x="88" y="199"/>
                    </a:cubicBezTo>
                    <a:cubicBezTo>
                      <a:pt x="88" y="201"/>
                      <a:pt x="89" y="203"/>
                      <a:pt x="91" y="203"/>
                    </a:cubicBezTo>
                    <a:cubicBezTo>
                      <a:pt x="117" y="203"/>
                      <a:pt x="117" y="203"/>
                      <a:pt x="117" y="203"/>
                    </a:cubicBezTo>
                    <a:cubicBezTo>
                      <a:pt x="119" y="203"/>
                      <a:pt x="121" y="201"/>
                      <a:pt x="121" y="199"/>
                    </a:cubicBezTo>
                    <a:cubicBezTo>
                      <a:pt x="121" y="195"/>
                      <a:pt x="121" y="195"/>
                      <a:pt x="121" y="195"/>
                    </a:cubicBezTo>
                    <a:cubicBezTo>
                      <a:pt x="121" y="191"/>
                      <a:pt x="123" y="187"/>
                      <a:pt x="127" y="186"/>
                    </a:cubicBezTo>
                    <a:cubicBezTo>
                      <a:pt x="146" y="178"/>
                      <a:pt x="146" y="178"/>
                      <a:pt x="146" y="178"/>
                    </a:cubicBezTo>
                    <a:cubicBezTo>
                      <a:pt x="150" y="176"/>
                      <a:pt x="154" y="177"/>
                      <a:pt x="157" y="180"/>
                    </a:cubicBezTo>
                    <a:cubicBezTo>
                      <a:pt x="160" y="183"/>
                      <a:pt x="160" y="183"/>
                      <a:pt x="160" y="183"/>
                    </a:cubicBezTo>
                    <a:cubicBezTo>
                      <a:pt x="161" y="184"/>
                      <a:pt x="163" y="184"/>
                      <a:pt x="165" y="183"/>
                    </a:cubicBezTo>
                    <a:cubicBezTo>
                      <a:pt x="183" y="165"/>
                      <a:pt x="183" y="165"/>
                      <a:pt x="183" y="165"/>
                    </a:cubicBezTo>
                    <a:cubicBezTo>
                      <a:pt x="184" y="164"/>
                      <a:pt x="184" y="163"/>
                      <a:pt x="184" y="162"/>
                    </a:cubicBezTo>
                    <a:cubicBezTo>
                      <a:pt x="184" y="162"/>
                      <a:pt x="184" y="161"/>
                      <a:pt x="183" y="160"/>
                    </a:cubicBezTo>
                    <a:cubicBezTo>
                      <a:pt x="180" y="157"/>
                      <a:pt x="180" y="157"/>
                      <a:pt x="180" y="157"/>
                    </a:cubicBezTo>
                    <a:cubicBezTo>
                      <a:pt x="177" y="154"/>
                      <a:pt x="176" y="150"/>
                      <a:pt x="178" y="146"/>
                    </a:cubicBezTo>
                    <a:cubicBezTo>
                      <a:pt x="186" y="127"/>
                      <a:pt x="186" y="127"/>
                      <a:pt x="186" y="127"/>
                    </a:cubicBezTo>
                    <a:cubicBezTo>
                      <a:pt x="187" y="123"/>
                      <a:pt x="191" y="121"/>
                      <a:pt x="195" y="121"/>
                    </a:cubicBezTo>
                    <a:cubicBezTo>
                      <a:pt x="199" y="121"/>
                      <a:pt x="199" y="121"/>
                      <a:pt x="199" y="121"/>
                    </a:cubicBezTo>
                    <a:cubicBezTo>
                      <a:pt x="201" y="121"/>
                      <a:pt x="203" y="119"/>
                      <a:pt x="203" y="118"/>
                    </a:cubicBezTo>
                    <a:cubicBezTo>
                      <a:pt x="203" y="91"/>
                      <a:pt x="203" y="91"/>
                      <a:pt x="203" y="91"/>
                    </a:cubicBezTo>
                    <a:cubicBezTo>
                      <a:pt x="203" y="90"/>
                      <a:pt x="201" y="88"/>
                      <a:pt x="199" y="88"/>
                    </a:cubicBezTo>
                    <a:cubicBezTo>
                      <a:pt x="195" y="88"/>
                      <a:pt x="195" y="88"/>
                      <a:pt x="195" y="88"/>
                    </a:cubicBezTo>
                    <a:cubicBezTo>
                      <a:pt x="191" y="88"/>
                      <a:pt x="187" y="86"/>
                      <a:pt x="186" y="82"/>
                    </a:cubicBezTo>
                    <a:cubicBezTo>
                      <a:pt x="178" y="63"/>
                      <a:pt x="178" y="63"/>
                      <a:pt x="178" y="63"/>
                    </a:cubicBezTo>
                    <a:cubicBezTo>
                      <a:pt x="176" y="59"/>
                      <a:pt x="177" y="55"/>
                      <a:pt x="180" y="52"/>
                    </a:cubicBezTo>
                    <a:cubicBezTo>
                      <a:pt x="183" y="49"/>
                      <a:pt x="183" y="49"/>
                      <a:pt x="183" y="49"/>
                    </a:cubicBezTo>
                    <a:cubicBezTo>
                      <a:pt x="184" y="48"/>
                      <a:pt x="184" y="48"/>
                      <a:pt x="184" y="47"/>
                    </a:cubicBezTo>
                    <a:cubicBezTo>
                      <a:pt x="184" y="46"/>
                      <a:pt x="184" y="45"/>
                      <a:pt x="183" y="44"/>
                    </a:cubicBezTo>
                    <a:cubicBezTo>
                      <a:pt x="165" y="26"/>
                      <a:pt x="165" y="26"/>
                      <a:pt x="165" y="26"/>
                    </a:cubicBezTo>
                    <a:cubicBezTo>
                      <a:pt x="163" y="25"/>
                      <a:pt x="161" y="25"/>
                      <a:pt x="160" y="26"/>
                    </a:cubicBezTo>
                    <a:cubicBezTo>
                      <a:pt x="157" y="29"/>
                      <a:pt x="157" y="29"/>
                      <a:pt x="157" y="29"/>
                    </a:cubicBezTo>
                    <a:cubicBezTo>
                      <a:pt x="154" y="32"/>
                      <a:pt x="150" y="33"/>
                      <a:pt x="146" y="31"/>
                    </a:cubicBezTo>
                    <a:cubicBezTo>
                      <a:pt x="127" y="23"/>
                      <a:pt x="127" y="23"/>
                      <a:pt x="127" y="23"/>
                    </a:cubicBezTo>
                    <a:cubicBezTo>
                      <a:pt x="123" y="22"/>
                      <a:pt x="121" y="18"/>
                      <a:pt x="121" y="14"/>
                    </a:cubicBezTo>
                    <a:cubicBezTo>
                      <a:pt x="121" y="10"/>
                      <a:pt x="121" y="10"/>
                      <a:pt x="121" y="10"/>
                    </a:cubicBezTo>
                    <a:cubicBezTo>
                      <a:pt x="121" y="8"/>
                      <a:pt x="119" y="6"/>
                      <a:pt x="117" y="6"/>
                    </a:cubicBezTo>
                    <a:cubicBezTo>
                      <a:pt x="91" y="6"/>
                      <a:pt x="91" y="6"/>
                      <a:pt x="91" y="6"/>
                    </a:cubicBezTo>
                    <a:cubicBezTo>
                      <a:pt x="89" y="6"/>
                      <a:pt x="88" y="8"/>
                      <a:pt x="88" y="10"/>
                    </a:cubicBezTo>
                    <a:cubicBezTo>
                      <a:pt x="88" y="14"/>
                      <a:pt x="88" y="14"/>
                      <a:pt x="88" y="14"/>
                    </a:cubicBezTo>
                    <a:cubicBezTo>
                      <a:pt x="88" y="18"/>
                      <a:pt x="86" y="22"/>
                      <a:pt x="82" y="23"/>
                    </a:cubicBezTo>
                    <a:cubicBezTo>
                      <a:pt x="63" y="31"/>
                      <a:pt x="63" y="31"/>
                      <a:pt x="63" y="31"/>
                    </a:cubicBezTo>
                    <a:cubicBezTo>
                      <a:pt x="59" y="33"/>
                      <a:pt x="55" y="32"/>
                      <a:pt x="52" y="29"/>
                    </a:cubicBezTo>
                    <a:cubicBezTo>
                      <a:pt x="49" y="26"/>
                      <a:pt x="49" y="26"/>
                      <a:pt x="49" y="26"/>
                    </a:cubicBezTo>
                    <a:cubicBezTo>
                      <a:pt x="48" y="25"/>
                      <a:pt x="45" y="25"/>
                      <a:pt x="44" y="26"/>
                    </a:cubicBezTo>
                    <a:cubicBezTo>
                      <a:pt x="26" y="44"/>
                      <a:pt x="26" y="44"/>
                      <a:pt x="26" y="44"/>
                    </a:cubicBezTo>
                    <a:cubicBezTo>
                      <a:pt x="25" y="45"/>
                      <a:pt x="25" y="46"/>
                      <a:pt x="25" y="47"/>
                    </a:cubicBezTo>
                    <a:cubicBezTo>
                      <a:pt x="25" y="48"/>
                      <a:pt x="25" y="48"/>
                      <a:pt x="26" y="49"/>
                    </a:cubicBezTo>
                    <a:cubicBezTo>
                      <a:pt x="29" y="52"/>
                      <a:pt x="29" y="52"/>
                      <a:pt x="29" y="52"/>
                    </a:cubicBezTo>
                    <a:cubicBezTo>
                      <a:pt x="32" y="55"/>
                      <a:pt x="33" y="59"/>
                      <a:pt x="31" y="63"/>
                    </a:cubicBezTo>
                    <a:cubicBezTo>
                      <a:pt x="23" y="82"/>
                      <a:pt x="23" y="82"/>
                      <a:pt x="23" y="82"/>
                    </a:cubicBezTo>
                    <a:cubicBezTo>
                      <a:pt x="22" y="86"/>
                      <a:pt x="18" y="88"/>
                      <a:pt x="14" y="88"/>
                    </a:cubicBezTo>
                    <a:cubicBezTo>
                      <a:pt x="9" y="88"/>
                      <a:pt x="9" y="88"/>
                      <a:pt x="9" y="88"/>
                    </a:cubicBezTo>
                    <a:cubicBezTo>
                      <a:pt x="8" y="88"/>
                      <a:pt x="6" y="90"/>
                      <a:pt x="6" y="91"/>
                    </a:cubicBezTo>
                    <a:cubicBezTo>
                      <a:pt x="6" y="118"/>
                      <a:pt x="6" y="118"/>
                      <a:pt x="6" y="118"/>
                    </a:cubicBezTo>
                    <a:cubicBezTo>
                      <a:pt x="6" y="119"/>
                      <a:pt x="8" y="121"/>
                      <a:pt x="9" y="121"/>
                    </a:cubicBezTo>
                    <a:cubicBezTo>
                      <a:pt x="14" y="121"/>
                      <a:pt x="14" y="121"/>
                      <a:pt x="14" y="121"/>
                    </a:cubicBezTo>
                    <a:cubicBezTo>
                      <a:pt x="18" y="121"/>
                      <a:pt x="22" y="123"/>
                      <a:pt x="23" y="127"/>
                    </a:cubicBezTo>
                    <a:cubicBezTo>
                      <a:pt x="31" y="146"/>
                      <a:pt x="31" y="146"/>
                      <a:pt x="31" y="146"/>
                    </a:cubicBezTo>
                    <a:cubicBezTo>
                      <a:pt x="33" y="150"/>
                      <a:pt x="32" y="154"/>
                      <a:pt x="29" y="157"/>
                    </a:cubicBezTo>
                    <a:cubicBezTo>
                      <a:pt x="26" y="160"/>
                      <a:pt x="26" y="160"/>
                      <a:pt x="26" y="160"/>
                    </a:cubicBezTo>
                    <a:cubicBezTo>
                      <a:pt x="25" y="161"/>
                      <a:pt x="25" y="162"/>
                      <a:pt x="25" y="162"/>
                    </a:cubicBezTo>
                    <a:cubicBezTo>
                      <a:pt x="25" y="163"/>
                      <a:pt x="25" y="164"/>
                      <a:pt x="26" y="165"/>
                    </a:cubicBezTo>
                    <a:cubicBezTo>
                      <a:pt x="44" y="183"/>
                      <a:pt x="44" y="183"/>
                      <a:pt x="44" y="183"/>
                    </a:cubicBezTo>
                    <a:cubicBezTo>
                      <a:pt x="45" y="184"/>
                      <a:pt x="48" y="184"/>
                      <a:pt x="49" y="183"/>
                    </a:cubicBezTo>
                    <a:cubicBezTo>
                      <a:pt x="52" y="180"/>
                      <a:pt x="52" y="180"/>
                      <a:pt x="52" y="180"/>
                    </a:cubicBezTo>
                    <a:cubicBezTo>
                      <a:pt x="54" y="178"/>
                      <a:pt x="56" y="177"/>
                      <a:pt x="59" y="177"/>
                    </a:cubicBezTo>
                    <a:moveTo>
                      <a:pt x="117" y="209"/>
                    </a:moveTo>
                    <a:cubicBezTo>
                      <a:pt x="91" y="209"/>
                      <a:pt x="91" y="209"/>
                      <a:pt x="91" y="209"/>
                    </a:cubicBezTo>
                    <a:cubicBezTo>
                      <a:pt x="86" y="209"/>
                      <a:pt x="81" y="205"/>
                      <a:pt x="81" y="199"/>
                    </a:cubicBezTo>
                    <a:cubicBezTo>
                      <a:pt x="81" y="195"/>
                      <a:pt x="81" y="195"/>
                      <a:pt x="81" y="195"/>
                    </a:cubicBezTo>
                    <a:cubicBezTo>
                      <a:pt x="81" y="194"/>
                      <a:pt x="81" y="192"/>
                      <a:pt x="79" y="192"/>
                    </a:cubicBezTo>
                    <a:cubicBezTo>
                      <a:pt x="60" y="184"/>
                      <a:pt x="60" y="184"/>
                      <a:pt x="60" y="184"/>
                    </a:cubicBezTo>
                    <a:cubicBezTo>
                      <a:pt x="59" y="183"/>
                      <a:pt x="58" y="184"/>
                      <a:pt x="57" y="185"/>
                    </a:cubicBezTo>
                    <a:cubicBezTo>
                      <a:pt x="53" y="188"/>
                      <a:pt x="53" y="188"/>
                      <a:pt x="53" y="188"/>
                    </a:cubicBezTo>
                    <a:cubicBezTo>
                      <a:pt x="50" y="192"/>
                      <a:pt x="43" y="192"/>
                      <a:pt x="40" y="188"/>
                    </a:cubicBezTo>
                    <a:cubicBezTo>
                      <a:pt x="21" y="169"/>
                      <a:pt x="21" y="169"/>
                      <a:pt x="21" y="169"/>
                    </a:cubicBezTo>
                    <a:cubicBezTo>
                      <a:pt x="19" y="168"/>
                      <a:pt x="18" y="165"/>
                      <a:pt x="18" y="162"/>
                    </a:cubicBezTo>
                    <a:cubicBezTo>
                      <a:pt x="18" y="160"/>
                      <a:pt x="19" y="157"/>
                      <a:pt x="21" y="155"/>
                    </a:cubicBezTo>
                    <a:cubicBezTo>
                      <a:pt x="24" y="152"/>
                      <a:pt x="24" y="152"/>
                      <a:pt x="24" y="152"/>
                    </a:cubicBezTo>
                    <a:cubicBezTo>
                      <a:pt x="25" y="151"/>
                      <a:pt x="25" y="150"/>
                      <a:pt x="25" y="149"/>
                    </a:cubicBezTo>
                    <a:cubicBezTo>
                      <a:pt x="17" y="129"/>
                      <a:pt x="17" y="129"/>
                      <a:pt x="17" y="129"/>
                    </a:cubicBezTo>
                    <a:cubicBezTo>
                      <a:pt x="17" y="128"/>
                      <a:pt x="15" y="127"/>
                      <a:pt x="14" y="127"/>
                    </a:cubicBezTo>
                    <a:cubicBezTo>
                      <a:pt x="9" y="127"/>
                      <a:pt x="9" y="127"/>
                      <a:pt x="9" y="127"/>
                    </a:cubicBezTo>
                    <a:cubicBezTo>
                      <a:pt x="4" y="127"/>
                      <a:pt x="0" y="123"/>
                      <a:pt x="0" y="118"/>
                    </a:cubicBezTo>
                    <a:cubicBezTo>
                      <a:pt x="0" y="91"/>
                      <a:pt x="0" y="91"/>
                      <a:pt x="0" y="91"/>
                    </a:cubicBezTo>
                    <a:cubicBezTo>
                      <a:pt x="0" y="86"/>
                      <a:pt x="4" y="82"/>
                      <a:pt x="9" y="82"/>
                    </a:cubicBezTo>
                    <a:cubicBezTo>
                      <a:pt x="14" y="82"/>
                      <a:pt x="14" y="82"/>
                      <a:pt x="14" y="82"/>
                    </a:cubicBezTo>
                    <a:cubicBezTo>
                      <a:pt x="15" y="82"/>
                      <a:pt x="17" y="81"/>
                      <a:pt x="17" y="80"/>
                    </a:cubicBezTo>
                    <a:cubicBezTo>
                      <a:pt x="25" y="60"/>
                      <a:pt x="25" y="60"/>
                      <a:pt x="25" y="60"/>
                    </a:cubicBezTo>
                    <a:cubicBezTo>
                      <a:pt x="25" y="59"/>
                      <a:pt x="25" y="58"/>
                      <a:pt x="24" y="57"/>
                    </a:cubicBezTo>
                    <a:cubicBezTo>
                      <a:pt x="21" y="54"/>
                      <a:pt x="21" y="54"/>
                      <a:pt x="21" y="54"/>
                    </a:cubicBezTo>
                    <a:cubicBezTo>
                      <a:pt x="19" y="52"/>
                      <a:pt x="18" y="49"/>
                      <a:pt x="18" y="47"/>
                    </a:cubicBezTo>
                    <a:cubicBezTo>
                      <a:pt x="18" y="44"/>
                      <a:pt x="19" y="42"/>
                      <a:pt x="21" y="40"/>
                    </a:cubicBezTo>
                    <a:cubicBezTo>
                      <a:pt x="40" y="21"/>
                      <a:pt x="40" y="21"/>
                      <a:pt x="40" y="21"/>
                    </a:cubicBezTo>
                    <a:cubicBezTo>
                      <a:pt x="43" y="17"/>
                      <a:pt x="50" y="17"/>
                      <a:pt x="53" y="21"/>
                    </a:cubicBezTo>
                    <a:cubicBezTo>
                      <a:pt x="57" y="24"/>
                      <a:pt x="57" y="24"/>
                      <a:pt x="57" y="24"/>
                    </a:cubicBezTo>
                    <a:cubicBezTo>
                      <a:pt x="58" y="25"/>
                      <a:pt x="59" y="26"/>
                      <a:pt x="60" y="25"/>
                    </a:cubicBezTo>
                    <a:cubicBezTo>
                      <a:pt x="79" y="17"/>
                      <a:pt x="79" y="17"/>
                      <a:pt x="79" y="17"/>
                    </a:cubicBezTo>
                    <a:cubicBezTo>
                      <a:pt x="81" y="17"/>
                      <a:pt x="81" y="15"/>
                      <a:pt x="81" y="14"/>
                    </a:cubicBezTo>
                    <a:cubicBezTo>
                      <a:pt x="81" y="10"/>
                      <a:pt x="81" y="10"/>
                      <a:pt x="81" y="10"/>
                    </a:cubicBezTo>
                    <a:cubicBezTo>
                      <a:pt x="81" y="4"/>
                      <a:pt x="86" y="0"/>
                      <a:pt x="91" y="0"/>
                    </a:cubicBezTo>
                    <a:cubicBezTo>
                      <a:pt x="117" y="0"/>
                      <a:pt x="117" y="0"/>
                      <a:pt x="117" y="0"/>
                    </a:cubicBezTo>
                    <a:cubicBezTo>
                      <a:pt x="123" y="0"/>
                      <a:pt x="127" y="4"/>
                      <a:pt x="127" y="10"/>
                    </a:cubicBezTo>
                    <a:cubicBezTo>
                      <a:pt x="127" y="14"/>
                      <a:pt x="127" y="14"/>
                      <a:pt x="127" y="14"/>
                    </a:cubicBezTo>
                    <a:cubicBezTo>
                      <a:pt x="127" y="15"/>
                      <a:pt x="128" y="17"/>
                      <a:pt x="129" y="17"/>
                    </a:cubicBezTo>
                    <a:cubicBezTo>
                      <a:pt x="149" y="25"/>
                      <a:pt x="149" y="25"/>
                      <a:pt x="149" y="25"/>
                    </a:cubicBezTo>
                    <a:cubicBezTo>
                      <a:pt x="150" y="26"/>
                      <a:pt x="151" y="25"/>
                      <a:pt x="152" y="24"/>
                    </a:cubicBezTo>
                    <a:cubicBezTo>
                      <a:pt x="155" y="21"/>
                      <a:pt x="155" y="21"/>
                      <a:pt x="155" y="21"/>
                    </a:cubicBezTo>
                    <a:cubicBezTo>
                      <a:pt x="159" y="17"/>
                      <a:pt x="166" y="17"/>
                      <a:pt x="169" y="21"/>
                    </a:cubicBezTo>
                    <a:cubicBezTo>
                      <a:pt x="188" y="40"/>
                      <a:pt x="188" y="40"/>
                      <a:pt x="188" y="40"/>
                    </a:cubicBezTo>
                    <a:cubicBezTo>
                      <a:pt x="190" y="42"/>
                      <a:pt x="191" y="44"/>
                      <a:pt x="191" y="47"/>
                    </a:cubicBezTo>
                    <a:cubicBezTo>
                      <a:pt x="191" y="49"/>
                      <a:pt x="190" y="52"/>
                      <a:pt x="188" y="54"/>
                    </a:cubicBezTo>
                    <a:cubicBezTo>
                      <a:pt x="184" y="57"/>
                      <a:pt x="184" y="57"/>
                      <a:pt x="184" y="57"/>
                    </a:cubicBezTo>
                    <a:cubicBezTo>
                      <a:pt x="184" y="58"/>
                      <a:pt x="183" y="59"/>
                      <a:pt x="184" y="60"/>
                    </a:cubicBezTo>
                    <a:cubicBezTo>
                      <a:pt x="192" y="80"/>
                      <a:pt x="192" y="80"/>
                      <a:pt x="192" y="80"/>
                    </a:cubicBezTo>
                    <a:cubicBezTo>
                      <a:pt x="192" y="81"/>
                      <a:pt x="193" y="82"/>
                      <a:pt x="195" y="82"/>
                    </a:cubicBezTo>
                    <a:cubicBezTo>
                      <a:pt x="199" y="82"/>
                      <a:pt x="199" y="82"/>
                      <a:pt x="199" y="82"/>
                    </a:cubicBezTo>
                    <a:cubicBezTo>
                      <a:pt x="205" y="82"/>
                      <a:pt x="209" y="86"/>
                      <a:pt x="209" y="91"/>
                    </a:cubicBezTo>
                    <a:cubicBezTo>
                      <a:pt x="209" y="118"/>
                      <a:pt x="209" y="118"/>
                      <a:pt x="209" y="118"/>
                    </a:cubicBezTo>
                    <a:cubicBezTo>
                      <a:pt x="209" y="123"/>
                      <a:pt x="205" y="127"/>
                      <a:pt x="199" y="127"/>
                    </a:cubicBezTo>
                    <a:cubicBezTo>
                      <a:pt x="195" y="127"/>
                      <a:pt x="195" y="127"/>
                      <a:pt x="195" y="127"/>
                    </a:cubicBezTo>
                    <a:cubicBezTo>
                      <a:pt x="193" y="127"/>
                      <a:pt x="192" y="128"/>
                      <a:pt x="192" y="129"/>
                    </a:cubicBezTo>
                    <a:cubicBezTo>
                      <a:pt x="184" y="149"/>
                      <a:pt x="184" y="149"/>
                      <a:pt x="184" y="149"/>
                    </a:cubicBezTo>
                    <a:cubicBezTo>
                      <a:pt x="183" y="150"/>
                      <a:pt x="184" y="151"/>
                      <a:pt x="184" y="152"/>
                    </a:cubicBezTo>
                    <a:cubicBezTo>
                      <a:pt x="188" y="155"/>
                      <a:pt x="188" y="155"/>
                      <a:pt x="188" y="155"/>
                    </a:cubicBezTo>
                    <a:cubicBezTo>
                      <a:pt x="190" y="157"/>
                      <a:pt x="191" y="160"/>
                      <a:pt x="191" y="162"/>
                    </a:cubicBezTo>
                    <a:cubicBezTo>
                      <a:pt x="191" y="165"/>
                      <a:pt x="190" y="168"/>
                      <a:pt x="188" y="169"/>
                    </a:cubicBezTo>
                    <a:cubicBezTo>
                      <a:pt x="169" y="188"/>
                      <a:pt x="169" y="188"/>
                      <a:pt x="169" y="188"/>
                    </a:cubicBezTo>
                    <a:cubicBezTo>
                      <a:pt x="166" y="192"/>
                      <a:pt x="159" y="192"/>
                      <a:pt x="155" y="188"/>
                    </a:cubicBezTo>
                    <a:cubicBezTo>
                      <a:pt x="152" y="185"/>
                      <a:pt x="152" y="185"/>
                      <a:pt x="152" y="185"/>
                    </a:cubicBezTo>
                    <a:cubicBezTo>
                      <a:pt x="151" y="184"/>
                      <a:pt x="150" y="183"/>
                      <a:pt x="149" y="184"/>
                    </a:cubicBezTo>
                    <a:cubicBezTo>
                      <a:pt x="129" y="192"/>
                      <a:pt x="129" y="192"/>
                      <a:pt x="129" y="192"/>
                    </a:cubicBezTo>
                    <a:cubicBezTo>
                      <a:pt x="128" y="192"/>
                      <a:pt x="127" y="194"/>
                      <a:pt x="127" y="195"/>
                    </a:cubicBezTo>
                    <a:cubicBezTo>
                      <a:pt x="127" y="199"/>
                      <a:pt x="127" y="199"/>
                      <a:pt x="127" y="199"/>
                    </a:cubicBezTo>
                    <a:cubicBezTo>
                      <a:pt x="127" y="205"/>
                      <a:pt x="123" y="209"/>
                      <a:pt x="117" y="209"/>
                    </a:cubicBezTo>
                  </a:path>
                </a:pathLst>
              </a:custGeom>
              <a:solidFill>
                <a:srgbClr val="6B2B7B"/>
              </a:solidFill>
              <a:ln>
                <a:noFill/>
              </a:ln>
            </p:spPr>
            <p:txBody>
              <a:bodyPr vert="horz" wrap="square" lIns="91440" tIns="45720" rIns="91440" bIns="45720" numCol="1" anchor="t" anchorCtr="0" compatLnSpc="1">
                <a:prstTxWarp prst="textNoShape">
                  <a:avLst/>
                </a:prstTxWarp>
              </a:bodyPr>
              <a:lstStyle/>
              <a:p>
                <a:endParaRPr lang="en-GB"/>
              </a:p>
            </p:txBody>
          </p:sp>
          <p:sp>
            <p:nvSpPr>
              <p:cNvPr id="39" name="Freeform 17">
                <a:extLst>
                  <a:ext uri="{FF2B5EF4-FFF2-40B4-BE49-F238E27FC236}">
                    <a16:creationId xmlns:a16="http://schemas.microsoft.com/office/drawing/2014/main" xmlns="" id="{9834BC93-61A7-4DA5-A044-26EDBA8975AC}"/>
                  </a:ext>
                </a:extLst>
              </p:cNvPr>
              <p:cNvSpPr>
                <a:spLocks noEditPoints="1"/>
              </p:cNvSpPr>
              <p:nvPr/>
            </p:nvSpPr>
            <p:spPr bwMode="auto">
              <a:xfrm>
                <a:off x="12578595" y="10477297"/>
                <a:ext cx="1169440" cy="1157766"/>
              </a:xfrm>
              <a:custGeom>
                <a:avLst/>
                <a:gdLst>
                  <a:gd name="T0" fmla="*/ 82 w 209"/>
                  <a:gd name="T1" fmla="*/ 186 h 209"/>
                  <a:gd name="T2" fmla="*/ 91 w 209"/>
                  <a:gd name="T3" fmla="*/ 203 h 209"/>
                  <a:gd name="T4" fmla="*/ 121 w 209"/>
                  <a:gd name="T5" fmla="*/ 195 h 209"/>
                  <a:gd name="T6" fmla="*/ 157 w 209"/>
                  <a:gd name="T7" fmla="*/ 180 h 209"/>
                  <a:gd name="T8" fmla="*/ 183 w 209"/>
                  <a:gd name="T9" fmla="*/ 165 h 209"/>
                  <a:gd name="T10" fmla="*/ 180 w 209"/>
                  <a:gd name="T11" fmla="*/ 157 h 209"/>
                  <a:gd name="T12" fmla="*/ 195 w 209"/>
                  <a:gd name="T13" fmla="*/ 121 h 209"/>
                  <a:gd name="T14" fmla="*/ 203 w 209"/>
                  <a:gd name="T15" fmla="*/ 91 h 209"/>
                  <a:gd name="T16" fmla="*/ 186 w 209"/>
                  <a:gd name="T17" fmla="*/ 82 h 209"/>
                  <a:gd name="T18" fmla="*/ 183 w 209"/>
                  <a:gd name="T19" fmla="*/ 49 h 209"/>
                  <a:gd name="T20" fmla="*/ 165 w 209"/>
                  <a:gd name="T21" fmla="*/ 26 h 209"/>
                  <a:gd name="T22" fmla="*/ 146 w 209"/>
                  <a:gd name="T23" fmla="*/ 31 h 209"/>
                  <a:gd name="T24" fmla="*/ 121 w 209"/>
                  <a:gd name="T25" fmla="*/ 10 h 209"/>
                  <a:gd name="T26" fmla="*/ 88 w 209"/>
                  <a:gd name="T27" fmla="*/ 10 h 209"/>
                  <a:gd name="T28" fmla="*/ 63 w 209"/>
                  <a:gd name="T29" fmla="*/ 31 h 209"/>
                  <a:gd name="T30" fmla="*/ 44 w 209"/>
                  <a:gd name="T31" fmla="*/ 26 h 209"/>
                  <a:gd name="T32" fmla="*/ 26 w 209"/>
                  <a:gd name="T33" fmla="*/ 49 h 209"/>
                  <a:gd name="T34" fmla="*/ 23 w 209"/>
                  <a:gd name="T35" fmla="*/ 82 h 209"/>
                  <a:gd name="T36" fmla="*/ 6 w 209"/>
                  <a:gd name="T37" fmla="*/ 91 h 209"/>
                  <a:gd name="T38" fmla="*/ 14 w 209"/>
                  <a:gd name="T39" fmla="*/ 121 h 209"/>
                  <a:gd name="T40" fmla="*/ 29 w 209"/>
                  <a:gd name="T41" fmla="*/ 157 h 209"/>
                  <a:gd name="T42" fmla="*/ 26 w 209"/>
                  <a:gd name="T43" fmla="*/ 165 h 209"/>
                  <a:gd name="T44" fmla="*/ 52 w 209"/>
                  <a:gd name="T45" fmla="*/ 180 h 209"/>
                  <a:gd name="T46" fmla="*/ 91 w 209"/>
                  <a:gd name="T47" fmla="*/ 209 h 209"/>
                  <a:gd name="T48" fmla="*/ 79 w 209"/>
                  <a:gd name="T49" fmla="*/ 192 h 209"/>
                  <a:gd name="T50" fmla="*/ 53 w 209"/>
                  <a:gd name="T51" fmla="*/ 188 h 209"/>
                  <a:gd name="T52" fmla="*/ 18 w 209"/>
                  <a:gd name="T53" fmla="*/ 162 h 209"/>
                  <a:gd name="T54" fmla="*/ 25 w 209"/>
                  <a:gd name="T55" fmla="*/ 149 h 209"/>
                  <a:gd name="T56" fmla="*/ 9 w 209"/>
                  <a:gd name="T57" fmla="*/ 127 h 209"/>
                  <a:gd name="T58" fmla="*/ 9 w 209"/>
                  <a:gd name="T59" fmla="*/ 82 h 209"/>
                  <a:gd name="T60" fmla="*/ 25 w 209"/>
                  <a:gd name="T61" fmla="*/ 60 h 209"/>
                  <a:gd name="T62" fmla="*/ 18 w 209"/>
                  <a:gd name="T63" fmla="*/ 47 h 209"/>
                  <a:gd name="T64" fmla="*/ 53 w 209"/>
                  <a:gd name="T65" fmla="*/ 21 h 209"/>
                  <a:gd name="T66" fmla="*/ 79 w 209"/>
                  <a:gd name="T67" fmla="*/ 17 h 209"/>
                  <a:gd name="T68" fmla="*/ 91 w 209"/>
                  <a:gd name="T69" fmla="*/ 0 h 209"/>
                  <a:gd name="T70" fmla="*/ 127 w 209"/>
                  <a:gd name="T71" fmla="*/ 14 h 209"/>
                  <a:gd name="T72" fmla="*/ 152 w 209"/>
                  <a:gd name="T73" fmla="*/ 24 h 209"/>
                  <a:gd name="T74" fmla="*/ 188 w 209"/>
                  <a:gd name="T75" fmla="*/ 40 h 209"/>
                  <a:gd name="T76" fmla="*/ 184 w 209"/>
                  <a:gd name="T77" fmla="*/ 57 h 209"/>
                  <a:gd name="T78" fmla="*/ 195 w 209"/>
                  <a:gd name="T79" fmla="*/ 82 h 209"/>
                  <a:gd name="T80" fmla="*/ 209 w 209"/>
                  <a:gd name="T81" fmla="*/ 118 h 209"/>
                  <a:gd name="T82" fmla="*/ 192 w 209"/>
                  <a:gd name="T83" fmla="*/ 129 h 209"/>
                  <a:gd name="T84" fmla="*/ 188 w 209"/>
                  <a:gd name="T85" fmla="*/ 155 h 209"/>
                  <a:gd name="T86" fmla="*/ 169 w 209"/>
                  <a:gd name="T87" fmla="*/ 188 h 209"/>
                  <a:gd name="T88" fmla="*/ 149 w 209"/>
                  <a:gd name="T89" fmla="*/ 184 h 209"/>
                  <a:gd name="T90" fmla="*/ 127 w 209"/>
                  <a:gd name="T91" fmla="*/ 19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9" h="209">
                    <a:moveTo>
                      <a:pt x="59" y="177"/>
                    </a:moveTo>
                    <a:cubicBezTo>
                      <a:pt x="60" y="177"/>
                      <a:pt x="62" y="177"/>
                      <a:pt x="63" y="178"/>
                    </a:cubicBezTo>
                    <a:cubicBezTo>
                      <a:pt x="82" y="186"/>
                      <a:pt x="82" y="186"/>
                      <a:pt x="82" y="186"/>
                    </a:cubicBezTo>
                    <a:cubicBezTo>
                      <a:pt x="86" y="187"/>
                      <a:pt x="88" y="191"/>
                      <a:pt x="88" y="195"/>
                    </a:cubicBezTo>
                    <a:cubicBezTo>
                      <a:pt x="88" y="199"/>
                      <a:pt x="88" y="199"/>
                      <a:pt x="88" y="199"/>
                    </a:cubicBezTo>
                    <a:cubicBezTo>
                      <a:pt x="88" y="201"/>
                      <a:pt x="89" y="203"/>
                      <a:pt x="91" y="203"/>
                    </a:cubicBezTo>
                    <a:cubicBezTo>
                      <a:pt x="117" y="203"/>
                      <a:pt x="117" y="203"/>
                      <a:pt x="117" y="203"/>
                    </a:cubicBezTo>
                    <a:cubicBezTo>
                      <a:pt x="119" y="203"/>
                      <a:pt x="121" y="201"/>
                      <a:pt x="121" y="199"/>
                    </a:cubicBezTo>
                    <a:cubicBezTo>
                      <a:pt x="121" y="195"/>
                      <a:pt x="121" y="195"/>
                      <a:pt x="121" y="195"/>
                    </a:cubicBezTo>
                    <a:cubicBezTo>
                      <a:pt x="121" y="191"/>
                      <a:pt x="123" y="187"/>
                      <a:pt x="127" y="186"/>
                    </a:cubicBezTo>
                    <a:cubicBezTo>
                      <a:pt x="146" y="178"/>
                      <a:pt x="146" y="178"/>
                      <a:pt x="146" y="178"/>
                    </a:cubicBezTo>
                    <a:cubicBezTo>
                      <a:pt x="150" y="176"/>
                      <a:pt x="154" y="177"/>
                      <a:pt x="157" y="180"/>
                    </a:cubicBezTo>
                    <a:cubicBezTo>
                      <a:pt x="160" y="183"/>
                      <a:pt x="160" y="183"/>
                      <a:pt x="160" y="183"/>
                    </a:cubicBezTo>
                    <a:cubicBezTo>
                      <a:pt x="161" y="184"/>
                      <a:pt x="163" y="184"/>
                      <a:pt x="165" y="183"/>
                    </a:cubicBezTo>
                    <a:cubicBezTo>
                      <a:pt x="183" y="165"/>
                      <a:pt x="183" y="165"/>
                      <a:pt x="183" y="165"/>
                    </a:cubicBezTo>
                    <a:cubicBezTo>
                      <a:pt x="184" y="164"/>
                      <a:pt x="184" y="163"/>
                      <a:pt x="184" y="162"/>
                    </a:cubicBezTo>
                    <a:cubicBezTo>
                      <a:pt x="184" y="162"/>
                      <a:pt x="184" y="161"/>
                      <a:pt x="183" y="160"/>
                    </a:cubicBezTo>
                    <a:cubicBezTo>
                      <a:pt x="180" y="157"/>
                      <a:pt x="180" y="157"/>
                      <a:pt x="180" y="157"/>
                    </a:cubicBezTo>
                    <a:cubicBezTo>
                      <a:pt x="177" y="154"/>
                      <a:pt x="176" y="150"/>
                      <a:pt x="178" y="146"/>
                    </a:cubicBezTo>
                    <a:cubicBezTo>
                      <a:pt x="186" y="127"/>
                      <a:pt x="186" y="127"/>
                      <a:pt x="186" y="127"/>
                    </a:cubicBezTo>
                    <a:cubicBezTo>
                      <a:pt x="187" y="123"/>
                      <a:pt x="191" y="121"/>
                      <a:pt x="195" y="121"/>
                    </a:cubicBezTo>
                    <a:cubicBezTo>
                      <a:pt x="199" y="121"/>
                      <a:pt x="199" y="121"/>
                      <a:pt x="199" y="121"/>
                    </a:cubicBezTo>
                    <a:cubicBezTo>
                      <a:pt x="201" y="121"/>
                      <a:pt x="203" y="119"/>
                      <a:pt x="203" y="118"/>
                    </a:cubicBezTo>
                    <a:cubicBezTo>
                      <a:pt x="203" y="91"/>
                      <a:pt x="203" y="91"/>
                      <a:pt x="203" y="91"/>
                    </a:cubicBezTo>
                    <a:cubicBezTo>
                      <a:pt x="203" y="90"/>
                      <a:pt x="201" y="88"/>
                      <a:pt x="199" y="88"/>
                    </a:cubicBezTo>
                    <a:cubicBezTo>
                      <a:pt x="195" y="88"/>
                      <a:pt x="195" y="88"/>
                      <a:pt x="195" y="88"/>
                    </a:cubicBezTo>
                    <a:cubicBezTo>
                      <a:pt x="191" y="88"/>
                      <a:pt x="187" y="86"/>
                      <a:pt x="186" y="82"/>
                    </a:cubicBezTo>
                    <a:cubicBezTo>
                      <a:pt x="178" y="63"/>
                      <a:pt x="178" y="63"/>
                      <a:pt x="178" y="63"/>
                    </a:cubicBezTo>
                    <a:cubicBezTo>
                      <a:pt x="176" y="59"/>
                      <a:pt x="177" y="55"/>
                      <a:pt x="180" y="52"/>
                    </a:cubicBezTo>
                    <a:cubicBezTo>
                      <a:pt x="183" y="49"/>
                      <a:pt x="183" y="49"/>
                      <a:pt x="183" y="49"/>
                    </a:cubicBezTo>
                    <a:cubicBezTo>
                      <a:pt x="184" y="48"/>
                      <a:pt x="184" y="48"/>
                      <a:pt x="184" y="47"/>
                    </a:cubicBezTo>
                    <a:cubicBezTo>
                      <a:pt x="184" y="46"/>
                      <a:pt x="184" y="45"/>
                      <a:pt x="183" y="44"/>
                    </a:cubicBezTo>
                    <a:cubicBezTo>
                      <a:pt x="165" y="26"/>
                      <a:pt x="165" y="26"/>
                      <a:pt x="165" y="26"/>
                    </a:cubicBezTo>
                    <a:cubicBezTo>
                      <a:pt x="163" y="25"/>
                      <a:pt x="161" y="25"/>
                      <a:pt x="160" y="26"/>
                    </a:cubicBezTo>
                    <a:cubicBezTo>
                      <a:pt x="157" y="29"/>
                      <a:pt x="157" y="29"/>
                      <a:pt x="157" y="29"/>
                    </a:cubicBezTo>
                    <a:cubicBezTo>
                      <a:pt x="154" y="32"/>
                      <a:pt x="150" y="33"/>
                      <a:pt x="146" y="31"/>
                    </a:cubicBezTo>
                    <a:cubicBezTo>
                      <a:pt x="127" y="23"/>
                      <a:pt x="127" y="23"/>
                      <a:pt x="127" y="23"/>
                    </a:cubicBezTo>
                    <a:cubicBezTo>
                      <a:pt x="123" y="22"/>
                      <a:pt x="121" y="18"/>
                      <a:pt x="121" y="14"/>
                    </a:cubicBezTo>
                    <a:cubicBezTo>
                      <a:pt x="121" y="10"/>
                      <a:pt x="121" y="10"/>
                      <a:pt x="121" y="10"/>
                    </a:cubicBezTo>
                    <a:cubicBezTo>
                      <a:pt x="121" y="8"/>
                      <a:pt x="119" y="6"/>
                      <a:pt x="117" y="6"/>
                    </a:cubicBezTo>
                    <a:cubicBezTo>
                      <a:pt x="91" y="6"/>
                      <a:pt x="91" y="6"/>
                      <a:pt x="91" y="6"/>
                    </a:cubicBezTo>
                    <a:cubicBezTo>
                      <a:pt x="89" y="6"/>
                      <a:pt x="88" y="8"/>
                      <a:pt x="88" y="10"/>
                    </a:cubicBezTo>
                    <a:cubicBezTo>
                      <a:pt x="88" y="14"/>
                      <a:pt x="88" y="14"/>
                      <a:pt x="88" y="14"/>
                    </a:cubicBezTo>
                    <a:cubicBezTo>
                      <a:pt x="88" y="18"/>
                      <a:pt x="86" y="22"/>
                      <a:pt x="82" y="23"/>
                    </a:cubicBezTo>
                    <a:cubicBezTo>
                      <a:pt x="63" y="31"/>
                      <a:pt x="63" y="31"/>
                      <a:pt x="63" y="31"/>
                    </a:cubicBezTo>
                    <a:cubicBezTo>
                      <a:pt x="59" y="33"/>
                      <a:pt x="55" y="32"/>
                      <a:pt x="52" y="29"/>
                    </a:cubicBezTo>
                    <a:cubicBezTo>
                      <a:pt x="49" y="26"/>
                      <a:pt x="49" y="26"/>
                      <a:pt x="49" y="26"/>
                    </a:cubicBezTo>
                    <a:cubicBezTo>
                      <a:pt x="48" y="25"/>
                      <a:pt x="45" y="25"/>
                      <a:pt x="44" y="26"/>
                    </a:cubicBezTo>
                    <a:cubicBezTo>
                      <a:pt x="26" y="44"/>
                      <a:pt x="26" y="44"/>
                      <a:pt x="26" y="44"/>
                    </a:cubicBezTo>
                    <a:cubicBezTo>
                      <a:pt x="25" y="45"/>
                      <a:pt x="25" y="46"/>
                      <a:pt x="25" y="47"/>
                    </a:cubicBezTo>
                    <a:cubicBezTo>
                      <a:pt x="25" y="48"/>
                      <a:pt x="25" y="48"/>
                      <a:pt x="26" y="49"/>
                    </a:cubicBezTo>
                    <a:cubicBezTo>
                      <a:pt x="29" y="52"/>
                      <a:pt x="29" y="52"/>
                      <a:pt x="29" y="52"/>
                    </a:cubicBezTo>
                    <a:cubicBezTo>
                      <a:pt x="32" y="55"/>
                      <a:pt x="33" y="59"/>
                      <a:pt x="31" y="63"/>
                    </a:cubicBezTo>
                    <a:cubicBezTo>
                      <a:pt x="23" y="82"/>
                      <a:pt x="23" y="82"/>
                      <a:pt x="23" y="82"/>
                    </a:cubicBezTo>
                    <a:cubicBezTo>
                      <a:pt x="22" y="86"/>
                      <a:pt x="18" y="88"/>
                      <a:pt x="14" y="88"/>
                    </a:cubicBezTo>
                    <a:cubicBezTo>
                      <a:pt x="9" y="88"/>
                      <a:pt x="9" y="88"/>
                      <a:pt x="9" y="88"/>
                    </a:cubicBezTo>
                    <a:cubicBezTo>
                      <a:pt x="8" y="88"/>
                      <a:pt x="6" y="90"/>
                      <a:pt x="6" y="91"/>
                    </a:cubicBezTo>
                    <a:cubicBezTo>
                      <a:pt x="6" y="118"/>
                      <a:pt x="6" y="118"/>
                      <a:pt x="6" y="118"/>
                    </a:cubicBezTo>
                    <a:cubicBezTo>
                      <a:pt x="6" y="119"/>
                      <a:pt x="8" y="121"/>
                      <a:pt x="9" y="121"/>
                    </a:cubicBezTo>
                    <a:cubicBezTo>
                      <a:pt x="14" y="121"/>
                      <a:pt x="14" y="121"/>
                      <a:pt x="14" y="121"/>
                    </a:cubicBezTo>
                    <a:cubicBezTo>
                      <a:pt x="18" y="121"/>
                      <a:pt x="22" y="123"/>
                      <a:pt x="23" y="127"/>
                    </a:cubicBezTo>
                    <a:cubicBezTo>
                      <a:pt x="31" y="146"/>
                      <a:pt x="31" y="146"/>
                      <a:pt x="31" y="146"/>
                    </a:cubicBezTo>
                    <a:cubicBezTo>
                      <a:pt x="33" y="150"/>
                      <a:pt x="32" y="154"/>
                      <a:pt x="29" y="157"/>
                    </a:cubicBezTo>
                    <a:cubicBezTo>
                      <a:pt x="26" y="160"/>
                      <a:pt x="26" y="160"/>
                      <a:pt x="26" y="160"/>
                    </a:cubicBezTo>
                    <a:cubicBezTo>
                      <a:pt x="25" y="161"/>
                      <a:pt x="25" y="162"/>
                      <a:pt x="25" y="162"/>
                    </a:cubicBezTo>
                    <a:cubicBezTo>
                      <a:pt x="25" y="163"/>
                      <a:pt x="25" y="164"/>
                      <a:pt x="26" y="165"/>
                    </a:cubicBezTo>
                    <a:cubicBezTo>
                      <a:pt x="44" y="183"/>
                      <a:pt x="44" y="183"/>
                      <a:pt x="44" y="183"/>
                    </a:cubicBezTo>
                    <a:cubicBezTo>
                      <a:pt x="45" y="184"/>
                      <a:pt x="48" y="184"/>
                      <a:pt x="49" y="183"/>
                    </a:cubicBezTo>
                    <a:cubicBezTo>
                      <a:pt x="52" y="180"/>
                      <a:pt x="52" y="180"/>
                      <a:pt x="52" y="180"/>
                    </a:cubicBezTo>
                    <a:cubicBezTo>
                      <a:pt x="54" y="178"/>
                      <a:pt x="56" y="177"/>
                      <a:pt x="59" y="177"/>
                    </a:cubicBezTo>
                    <a:close/>
                    <a:moveTo>
                      <a:pt x="117" y="209"/>
                    </a:moveTo>
                    <a:cubicBezTo>
                      <a:pt x="91" y="209"/>
                      <a:pt x="91" y="209"/>
                      <a:pt x="91" y="209"/>
                    </a:cubicBezTo>
                    <a:cubicBezTo>
                      <a:pt x="86" y="209"/>
                      <a:pt x="81" y="205"/>
                      <a:pt x="81" y="199"/>
                    </a:cubicBezTo>
                    <a:cubicBezTo>
                      <a:pt x="81" y="195"/>
                      <a:pt x="81" y="195"/>
                      <a:pt x="81" y="195"/>
                    </a:cubicBezTo>
                    <a:cubicBezTo>
                      <a:pt x="81" y="194"/>
                      <a:pt x="81" y="192"/>
                      <a:pt x="79" y="192"/>
                    </a:cubicBezTo>
                    <a:cubicBezTo>
                      <a:pt x="60" y="184"/>
                      <a:pt x="60" y="184"/>
                      <a:pt x="60" y="184"/>
                    </a:cubicBezTo>
                    <a:cubicBezTo>
                      <a:pt x="59" y="183"/>
                      <a:pt x="58" y="184"/>
                      <a:pt x="57" y="185"/>
                    </a:cubicBezTo>
                    <a:cubicBezTo>
                      <a:pt x="53" y="188"/>
                      <a:pt x="53" y="188"/>
                      <a:pt x="53" y="188"/>
                    </a:cubicBezTo>
                    <a:cubicBezTo>
                      <a:pt x="50" y="192"/>
                      <a:pt x="43" y="192"/>
                      <a:pt x="40" y="188"/>
                    </a:cubicBezTo>
                    <a:cubicBezTo>
                      <a:pt x="21" y="169"/>
                      <a:pt x="21" y="169"/>
                      <a:pt x="21" y="169"/>
                    </a:cubicBezTo>
                    <a:cubicBezTo>
                      <a:pt x="19" y="168"/>
                      <a:pt x="18" y="165"/>
                      <a:pt x="18" y="162"/>
                    </a:cubicBezTo>
                    <a:cubicBezTo>
                      <a:pt x="18" y="160"/>
                      <a:pt x="19" y="157"/>
                      <a:pt x="21" y="155"/>
                    </a:cubicBezTo>
                    <a:cubicBezTo>
                      <a:pt x="24" y="152"/>
                      <a:pt x="24" y="152"/>
                      <a:pt x="24" y="152"/>
                    </a:cubicBezTo>
                    <a:cubicBezTo>
                      <a:pt x="25" y="151"/>
                      <a:pt x="25" y="150"/>
                      <a:pt x="25" y="149"/>
                    </a:cubicBezTo>
                    <a:cubicBezTo>
                      <a:pt x="17" y="129"/>
                      <a:pt x="17" y="129"/>
                      <a:pt x="17" y="129"/>
                    </a:cubicBezTo>
                    <a:cubicBezTo>
                      <a:pt x="17" y="128"/>
                      <a:pt x="15" y="127"/>
                      <a:pt x="14" y="127"/>
                    </a:cubicBezTo>
                    <a:cubicBezTo>
                      <a:pt x="9" y="127"/>
                      <a:pt x="9" y="127"/>
                      <a:pt x="9" y="127"/>
                    </a:cubicBezTo>
                    <a:cubicBezTo>
                      <a:pt x="4" y="127"/>
                      <a:pt x="0" y="123"/>
                      <a:pt x="0" y="118"/>
                    </a:cubicBezTo>
                    <a:cubicBezTo>
                      <a:pt x="0" y="91"/>
                      <a:pt x="0" y="91"/>
                      <a:pt x="0" y="91"/>
                    </a:cubicBezTo>
                    <a:cubicBezTo>
                      <a:pt x="0" y="86"/>
                      <a:pt x="4" y="82"/>
                      <a:pt x="9" y="82"/>
                    </a:cubicBezTo>
                    <a:cubicBezTo>
                      <a:pt x="14" y="82"/>
                      <a:pt x="14" y="82"/>
                      <a:pt x="14" y="82"/>
                    </a:cubicBezTo>
                    <a:cubicBezTo>
                      <a:pt x="15" y="82"/>
                      <a:pt x="17" y="81"/>
                      <a:pt x="17" y="80"/>
                    </a:cubicBezTo>
                    <a:cubicBezTo>
                      <a:pt x="25" y="60"/>
                      <a:pt x="25" y="60"/>
                      <a:pt x="25" y="60"/>
                    </a:cubicBezTo>
                    <a:cubicBezTo>
                      <a:pt x="25" y="59"/>
                      <a:pt x="25" y="58"/>
                      <a:pt x="24" y="57"/>
                    </a:cubicBezTo>
                    <a:cubicBezTo>
                      <a:pt x="21" y="54"/>
                      <a:pt x="21" y="54"/>
                      <a:pt x="21" y="54"/>
                    </a:cubicBezTo>
                    <a:cubicBezTo>
                      <a:pt x="19" y="52"/>
                      <a:pt x="18" y="49"/>
                      <a:pt x="18" y="47"/>
                    </a:cubicBezTo>
                    <a:cubicBezTo>
                      <a:pt x="18" y="44"/>
                      <a:pt x="19" y="42"/>
                      <a:pt x="21" y="40"/>
                    </a:cubicBezTo>
                    <a:cubicBezTo>
                      <a:pt x="40" y="21"/>
                      <a:pt x="40" y="21"/>
                      <a:pt x="40" y="21"/>
                    </a:cubicBezTo>
                    <a:cubicBezTo>
                      <a:pt x="43" y="17"/>
                      <a:pt x="50" y="17"/>
                      <a:pt x="53" y="21"/>
                    </a:cubicBezTo>
                    <a:cubicBezTo>
                      <a:pt x="57" y="24"/>
                      <a:pt x="57" y="24"/>
                      <a:pt x="57" y="24"/>
                    </a:cubicBezTo>
                    <a:cubicBezTo>
                      <a:pt x="58" y="25"/>
                      <a:pt x="59" y="26"/>
                      <a:pt x="60" y="25"/>
                    </a:cubicBezTo>
                    <a:cubicBezTo>
                      <a:pt x="79" y="17"/>
                      <a:pt x="79" y="17"/>
                      <a:pt x="79" y="17"/>
                    </a:cubicBezTo>
                    <a:cubicBezTo>
                      <a:pt x="81" y="17"/>
                      <a:pt x="81" y="15"/>
                      <a:pt x="81" y="14"/>
                    </a:cubicBezTo>
                    <a:cubicBezTo>
                      <a:pt x="81" y="10"/>
                      <a:pt x="81" y="10"/>
                      <a:pt x="81" y="10"/>
                    </a:cubicBezTo>
                    <a:cubicBezTo>
                      <a:pt x="81" y="4"/>
                      <a:pt x="86" y="0"/>
                      <a:pt x="91" y="0"/>
                    </a:cubicBezTo>
                    <a:cubicBezTo>
                      <a:pt x="117" y="0"/>
                      <a:pt x="117" y="0"/>
                      <a:pt x="117" y="0"/>
                    </a:cubicBezTo>
                    <a:cubicBezTo>
                      <a:pt x="123" y="0"/>
                      <a:pt x="127" y="4"/>
                      <a:pt x="127" y="10"/>
                    </a:cubicBezTo>
                    <a:cubicBezTo>
                      <a:pt x="127" y="14"/>
                      <a:pt x="127" y="14"/>
                      <a:pt x="127" y="14"/>
                    </a:cubicBezTo>
                    <a:cubicBezTo>
                      <a:pt x="127" y="15"/>
                      <a:pt x="128" y="17"/>
                      <a:pt x="129" y="17"/>
                    </a:cubicBezTo>
                    <a:cubicBezTo>
                      <a:pt x="149" y="25"/>
                      <a:pt x="149" y="25"/>
                      <a:pt x="149" y="25"/>
                    </a:cubicBezTo>
                    <a:cubicBezTo>
                      <a:pt x="150" y="26"/>
                      <a:pt x="151" y="25"/>
                      <a:pt x="152" y="24"/>
                    </a:cubicBezTo>
                    <a:cubicBezTo>
                      <a:pt x="155" y="21"/>
                      <a:pt x="155" y="21"/>
                      <a:pt x="155" y="21"/>
                    </a:cubicBezTo>
                    <a:cubicBezTo>
                      <a:pt x="159" y="17"/>
                      <a:pt x="166" y="17"/>
                      <a:pt x="169" y="21"/>
                    </a:cubicBezTo>
                    <a:cubicBezTo>
                      <a:pt x="188" y="40"/>
                      <a:pt x="188" y="40"/>
                      <a:pt x="188" y="40"/>
                    </a:cubicBezTo>
                    <a:cubicBezTo>
                      <a:pt x="190" y="42"/>
                      <a:pt x="191" y="44"/>
                      <a:pt x="191" y="47"/>
                    </a:cubicBezTo>
                    <a:cubicBezTo>
                      <a:pt x="191" y="49"/>
                      <a:pt x="190" y="52"/>
                      <a:pt x="188" y="54"/>
                    </a:cubicBezTo>
                    <a:cubicBezTo>
                      <a:pt x="184" y="57"/>
                      <a:pt x="184" y="57"/>
                      <a:pt x="184" y="57"/>
                    </a:cubicBezTo>
                    <a:cubicBezTo>
                      <a:pt x="184" y="58"/>
                      <a:pt x="183" y="59"/>
                      <a:pt x="184" y="60"/>
                    </a:cubicBezTo>
                    <a:cubicBezTo>
                      <a:pt x="192" y="80"/>
                      <a:pt x="192" y="80"/>
                      <a:pt x="192" y="80"/>
                    </a:cubicBezTo>
                    <a:cubicBezTo>
                      <a:pt x="192" y="81"/>
                      <a:pt x="193" y="82"/>
                      <a:pt x="195" y="82"/>
                    </a:cubicBezTo>
                    <a:cubicBezTo>
                      <a:pt x="199" y="82"/>
                      <a:pt x="199" y="82"/>
                      <a:pt x="199" y="82"/>
                    </a:cubicBezTo>
                    <a:cubicBezTo>
                      <a:pt x="205" y="82"/>
                      <a:pt x="209" y="86"/>
                      <a:pt x="209" y="91"/>
                    </a:cubicBezTo>
                    <a:cubicBezTo>
                      <a:pt x="209" y="118"/>
                      <a:pt x="209" y="118"/>
                      <a:pt x="209" y="118"/>
                    </a:cubicBezTo>
                    <a:cubicBezTo>
                      <a:pt x="209" y="123"/>
                      <a:pt x="205" y="127"/>
                      <a:pt x="199" y="127"/>
                    </a:cubicBezTo>
                    <a:cubicBezTo>
                      <a:pt x="195" y="127"/>
                      <a:pt x="195" y="127"/>
                      <a:pt x="195" y="127"/>
                    </a:cubicBezTo>
                    <a:cubicBezTo>
                      <a:pt x="193" y="127"/>
                      <a:pt x="192" y="128"/>
                      <a:pt x="192" y="129"/>
                    </a:cubicBezTo>
                    <a:cubicBezTo>
                      <a:pt x="184" y="149"/>
                      <a:pt x="184" y="149"/>
                      <a:pt x="184" y="149"/>
                    </a:cubicBezTo>
                    <a:cubicBezTo>
                      <a:pt x="183" y="150"/>
                      <a:pt x="184" y="151"/>
                      <a:pt x="184" y="152"/>
                    </a:cubicBezTo>
                    <a:cubicBezTo>
                      <a:pt x="188" y="155"/>
                      <a:pt x="188" y="155"/>
                      <a:pt x="188" y="155"/>
                    </a:cubicBezTo>
                    <a:cubicBezTo>
                      <a:pt x="190" y="157"/>
                      <a:pt x="191" y="160"/>
                      <a:pt x="191" y="162"/>
                    </a:cubicBezTo>
                    <a:cubicBezTo>
                      <a:pt x="191" y="165"/>
                      <a:pt x="190" y="168"/>
                      <a:pt x="188" y="169"/>
                    </a:cubicBezTo>
                    <a:cubicBezTo>
                      <a:pt x="169" y="188"/>
                      <a:pt x="169" y="188"/>
                      <a:pt x="169" y="188"/>
                    </a:cubicBezTo>
                    <a:cubicBezTo>
                      <a:pt x="166" y="192"/>
                      <a:pt x="159" y="192"/>
                      <a:pt x="155" y="188"/>
                    </a:cubicBezTo>
                    <a:cubicBezTo>
                      <a:pt x="152" y="185"/>
                      <a:pt x="152" y="185"/>
                      <a:pt x="152" y="185"/>
                    </a:cubicBezTo>
                    <a:cubicBezTo>
                      <a:pt x="151" y="184"/>
                      <a:pt x="150" y="183"/>
                      <a:pt x="149" y="184"/>
                    </a:cubicBezTo>
                    <a:cubicBezTo>
                      <a:pt x="129" y="192"/>
                      <a:pt x="129" y="192"/>
                      <a:pt x="129" y="192"/>
                    </a:cubicBezTo>
                    <a:cubicBezTo>
                      <a:pt x="128" y="192"/>
                      <a:pt x="127" y="194"/>
                      <a:pt x="127" y="195"/>
                    </a:cubicBezTo>
                    <a:cubicBezTo>
                      <a:pt x="127" y="199"/>
                      <a:pt x="127" y="199"/>
                      <a:pt x="127" y="199"/>
                    </a:cubicBezTo>
                    <a:cubicBezTo>
                      <a:pt x="127" y="205"/>
                      <a:pt x="123" y="209"/>
                      <a:pt x="117" y="209"/>
                    </a:cubicBezTo>
                    <a:close/>
                  </a:path>
                </a:pathLst>
              </a:custGeom>
              <a:noFill/>
              <a:ln w="15875" cap="flat">
                <a:solidFill>
                  <a:srgbClr val="6B2B7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Freeform 18">
                <a:extLst>
                  <a:ext uri="{FF2B5EF4-FFF2-40B4-BE49-F238E27FC236}">
                    <a16:creationId xmlns:a16="http://schemas.microsoft.com/office/drawing/2014/main" xmlns="" id="{97953D91-4EB3-43E8-9680-147D9E83800C}"/>
                  </a:ext>
                </a:extLst>
              </p:cNvPr>
              <p:cNvSpPr>
                <a:spLocks/>
              </p:cNvSpPr>
              <p:nvPr/>
            </p:nvSpPr>
            <p:spPr bwMode="auto">
              <a:xfrm>
                <a:off x="12814349" y="10710718"/>
                <a:ext cx="697930" cy="690925"/>
              </a:xfrm>
              <a:custGeom>
                <a:avLst/>
                <a:gdLst>
                  <a:gd name="T0" fmla="*/ 62 w 125"/>
                  <a:gd name="T1" fmla="*/ 125 h 125"/>
                  <a:gd name="T2" fmla="*/ 0 w 125"/>
                  <a:gd name="T3" fmla="*/ 63 h 125"/>
                  <a:gd name="T4" fmla="*/ 13 w 125"/>
                  <a:gd name="T5" fmla="*/ 24 h 125"/>
                  <a:gd name="T6" fmla="*/ 18 w 125"/>
                  <a:gd name="T7" fmla="*/ 24 h 125"/>
                  <a:gd name="T8" fmla="*/ 18 w 125"/>
                  <a:gd name="T9" fmla="*/ 28 h 125"/>
                  <a:gd name="T10" fmla="*/ 7 w 125"/>
                  <a:gd name="T11" fmla="*/ 63 h 125"/>
                  <a:gd name="T12" fmla="*/ 62 w 125"/>
                  <a:gd name="T13" fmla="*/ 118 h 125"/>
                  <a:gd name="T14" fmla="*/ 118 w 125"/>
                  <a:gd name="T15" fmla="*/ 63 h 125"/>
                  <a:gd name="T16" fmla="*/ 62 w 125"/>
                  <a:gd name="T17" fmla="*/ 7 h 125"/>
                  <a:gd name="T18" fmla="*/ 35 w 125"/>
                  <a:gd name="T19" fmla="*/ 14 h 125"/>
                  <a:gd name="T20" fmla="*/ 30 w 125"/>
                  <a:gd name="T21" fmla="*/ 13 h 125"/>
                  <a:gd name="T22" fmla="*/ 31 w 125"/>
                  <a:gd name="T23" fmla="*/ 9 h 125"/>
                  <a:gd name="T24" fmla="*/ 62 w 125"/>
                  <a:gd name="T25" fmla="*/ 0 h 125"/>
                  <a:gd name="T26" fmla="*/ 125 w 125"/>
                  <a:gd name="T27" fmla="*/ 63 h 125"/>
                  <a:gd name="T28" fmla="*/ 62 w 125"/>
                  <a:gd name="T29"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125">
                    <a:moveTo>
                      <a:pt x="62" y="125"/>
                    </a:moveTo>
                    <a:cubicBezTo>
                      <a:pt x="28" y="125"/>
                      <a:pt x="0" y="97"/>
                      <a:pt x="0" y="63"/>
                    </a:cubicBezTo>
                    <a:cubicBezTo>
                      <a:pt x="0" y="49"/>
                      <a:pt x="5" y="35"/>
                      <a:pt x="13" y="24"/>
                    </a:cubicBezTo>
                    <a:cubicBezTo>
                      <a:pt x="14" y="23"/>
                      <a:pt x="16" y="23"/>
                      <a:pt x="18" y="24"/>
                    </a:cubicBezTo>
                    <a:cubicBezTo>
                      <a:pt x="19" y="25"/>
                      <a:pt x="19" y="27"/>
                      <a:pt x="18" y="28"/>
                    </a:cubicBezTo>
                    <a:cubicBezTo>
                      <a:pt x="11" y="38"/>
                      <a:pt x="7" y="50"/>
                      <a:pt x="7" y="63"/>
                    </a:cubicBezTo>
                    <a:cubicBezTo>
                      <a:pt x="7" y="93"/>
                      <a:pt x="32" y="118"/>
                      <a:pt x="62" y="118"/>
                    </a:cubicBezTo>
                    <a:cubicBezTo>
                      <a:pt x="93" y="118"/>
                      <a:pt x="118" y="93"/>
                      <a:pt x="118" y="63"/>
                    </a:cubicBezTo>
                    <a:cubicBezTo>
                      <a:pt x="118" y="32"/>
                      <a:pt x="93" y="7"/>
                      <a:pt x="62" y="7"/>
                    </a:cubicBezTo>
                    <a:cubicBezTo>
                      <a:pt x="53" y="7"/>
                      <a:pt x="43" y="9"/>
                      <a:pt x="35" y="14"/>
                    </a:cubicBezTo>
                    <a:cubicBezTo>
                      <a:pt x="33" y="15"/>
                      <a:pt x="31" y="15"/>
                      <a:pt x="30" y="13"/>
                    </a:cubicBezTo>
                    <a:cubicBezTo>
                      <a:pt x="29" y="12"/>
                      <a:pt x="30" y="10"/>
                      <a:pt x="31" y="9"/>
                    </a:cubicBezTo>
                    <a:cubicBezTo>
                      <a:pt x="41" y="3"/>
                      <a:pt x="51" y="0"/>
                      <a:pt x="62" y="0"/>
                    </a:cubicBezTo>
                    <a:cubicBezTo>
                      <a:pt x="97" y="0"/>
                      <a:pt x="125" y="28"/>
                      <a:pt x="125" y="63"/>
                    </a:cubicBezTo>
                    <a:cubicBezTo>
                      <a:pt x="125" y="97"/>
                      <a:pt x="97" y="125"/>
                      <a:pt x="62" y="125"/>
                    </a:cubicBezTo>
                  </a:path>
                </a:pathLst>
              </a:custGeom>
              <a:solidFill>
                <a:srgbClr val="6B2B7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9">
                <a:extLst>
                  <a:ext uri="{FF2B5EF4-FFF2-40B4-BE49-F238E27FC236}">
                    <a16:creationId xmlns:a16="http://schemas.microsoft.com/office/drawing/2014/main" xmlns="" id="{72DE88A7-8655-41E2-89B0-611C9740C662}"/>
                  </a:ext>
                </a:extLst>
              </p:cNvPr>
              <p:cNvSpPr>
                <a:spLocks/>
              </p:cNvSpPr>
              <p:nvPr/>
            </p:nvSpPr>
            <p:spPr bwMode="auto">
              <a:xfrm>
                <a:off x="12814349" y="10710718"/>
                <a:ext cx="697930" cy="690925"/>
              </a:xfrm>
              <a:custGeom>
                <a:avLst/>
                <a:gdLst>
                  <a:gd name="T0" fmla="*/ 62 w 125"/>
                  <a:gd name="T1" fmla="*/ 125 h 125"/>
                  <a:gd name="T2" fmla="*/ 0 w 125"/>
                  <a:gd name="T3" fmla="*/ 63 h 125"/>
                  <a:gd name="T4" fmla="*/ 13 w 125"/>
                  <a:gd name="T5" fmla="*/ 24 h 125"/>
                  <a:gd name="T6" fmla="*/ 18 w 125"/>
                  <a:gd name="T7" fmla="*/ 24 h 125"/>
                  <a:gd name="T8" fmla="*/ 18 w 125"/>
                  <a:gd name="T9" fmla="*/ 28 h 125"/>
                  <a:gd name="T10" fmla="*/ 7 w 125"/>
                  <a:gd name="T11" fmla="*/ 63 h 125"/>
                  <a:gd name="T12" fmla="*/ 62 w 125"/>
                  <a:gd name="T13" fmla="*/ 118 h 125"/>
                  <a:gd name="T14" fmla="*/ 118 w 125"/>
                  <a:gd name="T15" fmla="*/ 63 h 125"/>
                  <a:gd name="T16" fmla="*/ 62 w 125"/>
                  <a:gd name="T17" fmla="*/ 7 h 125"/>
                  <a:gd name="T18" fmla="*/ 35 w 125"/>
                  <a:gd name="T19" fmla="*/ 14 h 125"/>
                  <a:gd name="T20" fmla="*/ 30 w 125"/>
                  <a:gd name="T21" fmla="*/ 13 h 125"/>
                  <a:gd name="T22" fmla="*/ 31 w 125"/>
                  <a:gd name="T23" fmla="*/ 9 h 125"/>
                  <a:gd name="T24" fmla="*/ 62 w 125"/>
                  <a:gd name="T25" fmla="*/ 0 h 125"/>
                  <a:gd name="T26" fmla="*/ 125 w 125"/>
                  <a:gd name="T27" fmla="*/ 63 h 125"/>
                  <a:gd name="T28" fmla="*/ 62 w 125"/>
                  <a:gd name="T29"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125">
                    <a:moveTo>
                      <a:pt x="62" y="125"/>
                    </a:moveTo>
                    <a:cubicBezTo>
                      <a:pt x="28" y="125"/>
                      <a:pt x="0" y="97"/>
                      <a:pt x="0" y="63"/>
                    </a:cubicBezTo>
                    <a:cubicBezTo>
                      <a:pt x="0" y="49"/>
                      <a:pt x="5" y="35"/>
                      <a:pt x="13" y="24"/>
                    </a:cubicBezTo>
                    <a:cubicBezTo>
                      <a:pt x="14" y="23"/>
                      <a:pt x="16" y="23"/>
                      <a:pt x="18" y="24"/>
                    </a:cubicBezTo>
                    <a:cubicBezTo>
                      <a:pt x="19" y="25"/>
                      <a:pt x="19" y="27"/>
                      <a:pt x="18" y="28"/>
                    </a:cubicBezTo>
                    <a:cubicBezTo>
                      <a:pt x="11" y="38"/>
                      <a:pt x="7" y="50"/>
                      <a:pt x="7" y="63"/>
                    </a:cubicBezTo>
                    <a:cubicBezTo>
                      <a:pt x="7" y="93"/>
                      <a:pt x="32" y="118"/>
                      <a:pt x="62" y="118"/>
                    </a:cubicBezTo>
                    <a:cubicBezTo>
                      <a:pt x="93" y="118"/>
                      <a:pt x="118" y="93"/>
                      <a:pt x="118" y="63"/>
                    </a:cubicBezTo>
                    <a:cubicBezTo>
                      <a:pt x="118" y="32"/>
                      <a:pt x="93" y="7"/>
                      <a:pt x="62" y="7"/>
                    </a:cubicBezTo>
                    <a:cubicBezTo>
                      <a:pt x="53" y="7"/>
                      <a:pt x="43" y="9"/>
                      <a:pt x="35" y="14"/>
                    </a:cubicBezTo>
                    <a:cubicBezTo>
                      <a:pt x="33" y="15"/>
                      <a:pt x="31" y="15"/>
                      <a:pt x="30" y="13"/>
                    </a:cubicBezTo>
                    <a:cubicBezTo>
                      <a:pt x="29" y="12"/>
                      <a:pt x="30" y="10"/>
                      <a:pt x="31" y="9"/>
                    </a:cubicBezTo>
                    <a:cubicBezTo>
                      <a:pt x="41" y="3"/>
                      <a:pt x="51" y="0"/>
                      <a:pt x="62" y="0"/>
                    </a:cubicBezTo>
                    <a:cubicBezTo>
                      <a:pt x="97" y="0"/>
                      <a:pt x="125" y="28"/>
                      <a:pt x="125" y="63"/>
                    </a:cubicBezTo>
                    <a:cubicBezTo>
                      <a:pt x="125" y="97"/>
                      <a:pt x="97" y="125"/>
                      <a:pt x="62" y="125"/>
                    </a:cubicBezTo>
                    <a:close/>
                  </a:path>
                </a:pathLst>
              </a:custGeom>
              <a:solidFill>
                <a:srgbClr val="6B2B7B"/>
              </a:solidFill>
              <a:ln w="15875" cap="flat">
                <a:solidFill>
                  <a:srgbClr val="6B2B7B"/>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20">
                <a:extLst>
                  <a:ext uri="{FF2B5EF4-FFF2-40B4-BE49-F238E27FC236}">
                    <a16:creationId xmlns:a16="http://schemas.microsoft.com/office/drawing/2014/main" xmlns="" id="{1E9D369D-DF38-4C22-8C6B-7E9C82D32BC4}"/>
                  </a:ext>
                </a:extLst>
              </p:cNvPr>
              <p:cNvSpPr>
                <a:spLocks/>
              </p:cNvSpPr>
              <p:nvPr/>
            </p:nvSpPr>
            <p:spPr bwMode="auto">
              <a:xfrm>
                <a:off x="13015092" y="10860107"/>
                <a:ext cx="261432" cy="382810"/>
              </a:xfrm>
              <a:custGeom>
                <a:avLst/>
                <a:gdLst>
                  <a:gd name="T0" fmla="*/ 14 w 47"/>
                  <a:gd name="T1" fmla="*/ 39 h 69"/>
                  <a:gd name="T2" fmla="*/ 15 w 47"/>
                  <a:gd name="T3" fmla="*/ 52 h 69"/>
                  <a:gd name="T4" fmla="*/ 12 w 47"/>
                  <a:gd name="T5" fmla="*/ 64 h 69"/>
                  <a:gd name="T6" fmla="*/ 47 w 47"/>
                  <a:gd name="T7" fmla="*/ 64 h 69"/>
                  <a:gd name="T8" fmla="*/ 47 w 47"/>
                  <a:gd name="T9" fmla="*/ 69 h 69"/>
                  <a:gd name="T10" fmla="*/ 0 w 47"/>
                  <a:gd name="T11" fmla="*/ 69 h 69"/>
                  <a:gd name="T12" fmla="*/ 0 w 47"/>
                  <a:gd name="T13" fmla="*/ 64 h 69"/>
                  <a:gd name="T14" fmla="*/ 4 w 47"/>
                  <a:gd name="T15" fmla="*/ 64 h 69"/>
                  <a:gd name="T16" fmla="*/ 8 w 47"/>
                  <a:gd name="T17" fmla="*/ 59 h 69"/>
                  <a:gd name="T18" fmla="*/ 9 w 47"/>
                  <a:gd name="T19" fmla="*/ 52 h 69"/>
                  <a:gd name="T20" fmla="*/ 9 w 47"/>
                  <a:gd name="T21" fmla="*/ 39 h 69"/>
                  <a:gd name="T22" fmla="*/ 0 w 47"/>
                  <a:gd name="T23" fmla="*/ 39 h 69"/>
                  <a:gd name="T24" fmla="*/ 0 w 47"/>
                  <a:gd name="T25" fmla="*/ 34 h 69"/>
                  <a:gd name="T26" fmla="*/ 8 w 47"/>
                  <a:gd name="T27" fmla="*/ 34 h 69"/>
                  <a:gd name="T28" fmla="*/ 8 w 47"/>
                  <a:gd name="T29" fmla="*/ 21 h 69"/>
                  <a:gd name="T30" fmla="*/ 13 w 47"/>
                  <a:gd name="T31" fmla="*/ 6 h 69"/>
                  <a:gd name="T32" fmla="*/ 27 w 47"/>
                  <a:gd name="T33" fmla="*/ 0 h 69"/>
                  <a:gd name="T34" fmla="*/ 40 w 47"/>
                  <a:gd name="T35" fmla="*/ 5 h 69"/>
                  <a:gd name="T36" fmla="*/ 45 w 47"/>
                  <a:gd name="T37" fmla="*/ 18 h 69"/>
                  <a:gd name="T38" fmla="*/ 40 w 47"/>
                  <a:gd name="T39" fmla="*/ 18 h 69"/>
                  <a:gd name="T40" fmla="*/ 36 w 47"/>
                  <a:gd name="T41" fmla="*/ 8 h 69"/>
                  <a:gd name="T42" fmla="*/ 26 w 47"/>
                  <a:gd name="T43" fmla="*/ 5 h 69"/>
                  <a:gd name="T44" fmla="*/ 17 w 47"/>
                  <a:gd name="T45" fmla="*/ 9 h 69"/>
                  <a:gd name="T46" fmla="*/ 14 w 47"/>
                  <a:gd name="T47" fmla="*/ 20 h 69"/>
                  <a:gd name="T48" fmla="*/ 14 w 47"/>
                  <a:gd name="T49" fmla="*/ 34 h 69"/>
                  <a:gd name="T50" fmla="*/ 30 w 47"/>
                  <a:gd name="T51" fmla="*/ 34 h 69"/>
                  <a:gd name="T52" fmla="*/ 30 w 47"/>
                  <a:gd name="T53" fmla="*/ 39 h 69"/>
                  <a:gd name="T54" fmla="*/ 14 w 47"/>
                  <a:gd name="T55"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69">
                    <a:moveTo>
                      <a:pt x="14" y="39"/>
                    </a:moveTo>
                    <a:cubicBezTo>
                      <a:pt x="15" y="52"/>
                      <a:pt x="15" y="52"/>
                      <a:pt x="15" y="52"/>
                    </a:cubicBezTo>
                    <a:cubicBezTo>
                      <a:pt x="15" y="57"/>
                      <a:pt x="14" y="61"/>
                      <a:pt x="12" y="64"/>
                    </a:cubicBezTo>
                    <a:cubicBezTo>
                      <a:pt x="47" y="64"/>
                      <a:pt x="47" y="64"/>
                      <a:pt x="47" y="64"/>
                    </a:cubicBezTo>
                    <a:cubicBezTo>
                      <a:pt x="47" y="69"/>
                      <a:pt x="47" y="69"/>
                      <a:pt x="47" y="69"/>
                    </a:cubicBezTo>
                    <a:cubicBezTo>
                      <a:pt x="0" y="69"/>
                      <a:pt x="0" y="69"/>
                      <a:pt x="0" y="69"/>
                    </a:cubicBezTo>
                    <a:cubicBezTo>
                      <a:pt x="0" y="64"/>
                      <a:pt x="0" y="64"/>
                      <a:pt x="0" y="64"/>
                    </a:cubicBezTo>
                    <a:cubicBezTo>
                      <a:pt x="4" y="64"/>
                      <a:pt x="4" y="64"/>
                      <a:pt x="4" y="64"/>
                    </a:cubicBezTo>
                    <a:cubicBezTo>
                      <a:pt x="6" y="64"/>
                      <a:pt x="7" y="62"/>
                      <a:pt x="8" y="59"/>
                    </a:cubicBezTo>
                    <a:cubicBezTo>
                      <a:pt x="9" y="57"/>
                      <a:pt x="9" y="55"/>
                      <a:pt x="9" y="52"/>
                    </a:cubicBezTo>
                    <a:cubicBezTo>
                      <a:pt x="9" y="39"/>
                      <a:pt x="9" y="39"/>
                      <a:pt x="9" y="39"/>
                    </a:cubicBezTo>
                    <a:cubicBezTo>
                      <a:pt x="0" y="39"/>
                      <a:pt x="0" y="39"/>
                      <a:pt x="0" y="39"/>
                    </a:cubicBezTo>
                    <a:cubicBezTo>
                      <a:pt x="0" y="34"/>
                      <a:pt x="0" y="34"/>
                      <a:pt x="0" y="34"/>
                    </a:cubicBezTo>
                    <a:cubicBezTo>
                      <a:pt x="8" y="34"/>
                      <a:pt x="8" y="34"/>
                      <a:pt x="8" y="34"/>
                    </a:cubicBezTo>
                    <a:cubicBezTo>
                      <a:pt x="8" y="21"/>
                      <a:pt x="8" y="21"/>
                      <a:pt x="8" y="21"/>
                    </a:cubicBezTo>
                    <a:cubicBezTo>
                      <a:pt x="8" y="14"/>
                      <a:pt x="10" y="9"/>
                      <a:pt x="13" y="6"/>
                    </a:cubicBezTo>
                    <a:cubicBezTo>
                      <a:pt x="17" y="2"/>
                      <a:pt x="21" y="0"/>
                      <a:pt x="27" y="0"/>
                    </a:cubicBezTo>
                    <a:cubicBezTo>
                      <a:pt x="33" y="0"/>
                      <a:pt x="37" y="2"/>
                      <a:pt x="40" y="5"/>
                    </a:cubicBezTo>
                    <a:cubicBezTo>
                      <a:pt x="44" y="8"/>
                      <a:pt x="45" y="13"/>
                      <a:pt x="45" y="18"/>
                    </a:cubicBezTo>
                    <a:cubicBezTo>
                      <a:pt x="40" y="18"/>
                      <a:pt x="40" y="18"/>
                      <a:pt x="40" y="18"/>
                    </a:cubicBezTo>
                    <a:cubicBezTo>
                      <a:pt x="40" y="14"/>
                      <a:pt x="38" y="11"/>
                      <a:pt x="36" y="8"/>
                    </a:cubicBezTo>
                    <a:cubicBezTo>
                      <a:pt x="34" y="6"/>
                      <a:pt x="31" y="5"/>
                      <a:pt x="26" y="5"/>
                    </a:cubicBezTo>
                    <a:cubicBezTo>
                      <a:pt x="23" y="5"/>
                      <a:pt x="19" y="6"/>
                      <a:pt x="17" y="9"/>
                    </a:cubicBezTo>
                    <a:cubicBezTo>
                      <a:pt x="15" y="12"/>
                      <a:pt x="14" y="16"/>
                      <a:pt x="14" y="20"/>
                    </a:cubicBezTo>
                    <a:cubicBezTo>
                      <a:pt x="14" y="34"/>
                      <a:pt x="14" y="34"/>
                      <a:pt x="14" y="34"/>
                    </a:cubicBezTo>
                    <a:cubicBezTo>
                      <a:pt x="30" y="34"/>
                      <a:pt x="30" y="34"/>
                      <a:pt x="30" y="34"/>
                    </a:cubicBezTo>
                    <a:cubicBezTo>
                      <a:pt x="30" y="39"/>
                      <a:pt x="30" y="39"/>
                      <a:pt x="30" y="39"/>
                    </a:cubicBezTo>
                    <a:lnTo>
                      <a:pt x="14" y="39"/>
                    </a:lnTo>
                    <a:close/>
                  </a:path>
                </a:pathLst>
              </a:custGeom>
              <a:solidFill>
                <a:srgbClr val="6B2B7B"/>
              </a:solidFill>
              <a:ln>
                <a:solidFill>
                  <a:srgbClr val="6B2B7B"/>
                </a:solidFill>
              </a:ln>
            </p:spPr>
            <p:txBody>
              <a:bodyPr vert="horz" wrap="square" lIns="91440" tIns="45720" rIns="91440" bIns="45720" numCol="1" anchor="t" anchorCtr="0" compatLnSpc="1">
                <a:prstTxWarp prst="textNoShape">
                  <a:avLst/>
                </a:prstTxWarp>
              </a:bodyPr>
              <a:lstStyle/>
              <a:p>
                <a:endParaRPr lang="en-GB"/>
              </a:p>
            </p:txBody>
          </p:sp>
          <p:sp>
            <p:nvSpPr>
              <p:cNvPr id="43" name="Freeform 21">
                <a:extLst>
                  <a:ext uri="{FF2B5EF4-FFF2-40B4-BE49-F238E27FC236}">
                    <a16:creationId xmlns:a16="http://schemas.microsoft.com/office/drawing/2014/main" xmlns="" id="{F6FF3BA1-344A-48B1-9521-6A0242062FB7}"/>
                  </a:ext>
                </a:extLst>
              </p:cNvPr>
              <p:cNvSpPr>
                <a:spLocks/>
              </p:cNvSpPr>
              <p:nvPr/>
            </p:nvSpPr>
            <p:spPr bwMode="auto">
              <a:xfrm>
                <a:off x="13015092" y="10860107"/>
                <a:ext cx="261432" cy="382810"/>
              </a:xfrm>
              <a:custGeom>
                <a:avLst/>
                <a:gdLst>
                  <a:gd name="T0" fmla="*/ 14 w 47"/>
                  <a:gd name="T1" fmla="*/ 39 h 69"/>
                  <a:gd name="T2" fmla="*/ 15 w 47"/>
                  <a:gd name="T3" fmla="*/ 52 h 69"/>
                  <a:gd name="T4" fmla="*/ 12 w 47"/>
                  <a:gd name="T5" fmla="*/ 64 h 69"/>
                  <a:gd name="T6" fmla="*/ 47 w 47"/>
                  <a:gd name="T7" fmla="*/ 64 h 69"/>
                  <a:gd name="T8" fmla="*/ 47 w 47"/>
                  <a:gd name="T9" fmla="*/ 69 h 69"/>
                  <a:gd name="T10" fmla="*/ 0 w 47"/>
                  <a:gd name="T11" fmla="*/ 69 h 69"/>
                  <a:gd name="T12" fmla="*/ 0 w 47"/>
                  <a:gd name="T13" fmla="*/ 64 h 69"/>
                  <a:gd name="T14" fmla="*/ 4 w 47"/>
                  <a:gd name="T15" fmla="*/ 64 h 69"/>
                  <a:gd name="T16" fmla="*/ 8 w 47"/>
                  <a:gd name="T17" fmla="*/ 59 h 69"/>
                  <a:gd name="T18" fmla="*/ 9 w 47"/>
                  <a:gd name="T19" fmla="*/ 52 h 69"/>
                  <a:gd name="T20" fmla="*/ 9 w 47"/>
                  <a:gd name="T21" fmla="*/ 39 h 69"/>
                  <a:gd name="T22" fmla="*/ 0 w 47"/>
                  <a:gd name="T23" fmla="*/ 39 h 69"/>
                  <a:gd name="T24" fmla="*/ 0 w 47"/>
                  <a:gd name="T25" fmla="*/ 34 h 69"/>
                  <a:gd name="T26" fmla="*/ 8 w 47"/>
                  <a:gd name="T27" fmla="*/ 34 h 69"/>
                  <a:gd name="T28" fmla="*/ 8 w 47"/>
                  <a:gd name="T29" fmla="*/ 21 h 69"/>
                  <a:gd name="T30" fmla="*/ 13 w 47"/>
                  <a:gd name="T31" fmla="*/ 6 h 69"/>
                  <a:gd name="T32" fmla="*/ 27 w 47"/>
                  <a:gd name="T33" fmla="*/ 0 h 69"/>
                  <a:gd name="T34" fmla="*/ 40 w 47"/>
                  <a:gd name="T35" fmla="*/ 5 h 69"/>
                  <a:gd name="T36" fmla="*/ 45 w 47"/>
                  <a:gd name="T37" fmla="*/ 18 h 69"/>
                  <a:gd name="T38" fmla="*/ 40 w 47"/>
                  <a:gd name="T39" fmla="*/ 18 h 69"/>
                  <a:gd name="T40" fmla="*/ 36 w 47"/>
                  <a:gd name="T41" fmla="*/ 8 h 69"/>
                  <a:gd name="T42" fmla="*/ 26 w 47"/>
                  <a:gd name="T43" fmla="*/ 5 h 69"/>
                  <a:gd name="T44" fmla="*/ 17 w 47"/>
                  <a:gd name="T45" fmla="*/ 9 h 69"/>
                  <a:gd name="T46" fmla="*/ 14 w 47"/>
                  <a:gd name="T47" fmla="*/ 20 h 69"/>
                  <a:gd name="T48" fmla="*/ 14 w 47"/>
                  <a:gd name="T49" fmla="*/ 34 h 69"/>
                  <a:gd name="T50" fmla="*/ 30 w 47"/>
                  <a:gd name="T51" fmla="*/ 34 h 69"/>
                  <a:gd name="T52" fmla="*/ 30 w 47"/>
                  <a:gd name="T53" fmla="*/ 39 h 69"/>
                  <a:gd name="T54" fmla="*/ 14 w 47"/>
                  <a:gd name="T55"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69">
                    <a:moveTo>
                      <a:pt x="14" y="39"/>
                    </a:moveTo>
                    <a:cubicBezTo>
                      <a:pt x="15" y="52"/>
                      <a:pt x="15" y="52"/>
                      <a:pt x="15" y="52"/>
                    </a:cubicBezTo>
                    <a:cubicBezTo>
                      <a:pt x="15" y="57"/>
                      <a:pt x="14" y="61"/>
                      <a:pt x="12" y="64"/>
                    </a:cubicBezTo>
                    <a:cubicBezTo>
                      <a:pt x="47" y="64"/>
                      <a:pt x="47" y="64"/>
                      <a:pt x="47" y="64"/>
                    </a:cubicBezTo>
                    <a:cubicBezTo>
                      <a:pt x="47" y="69"/>
                      <a:pt x="47" y="69"/>
                      <a:pt x="47" y="69"/>
                    </a:cubicBezTo>
                    <a:cubicBezTo>
                      <a:pt x="0" y="69"/>
                      <a:pt x="0" y="69"/>
                      <a:pt x="0" y="69"/>
                    </a:cubicBezTo>
                    <a:cubicBezTo>
                      <a:pt x="0" y="64"/>
                      <a:pt x="0" y="64"/>
                      <a:pt x="0" y="64"/>
                    </a:cubicBezTo>
                    <a:cubicBezTo>
                      <a:pt x="4" y="64"/>
                      <a:pt x="4" y="64"/>
                      <a:pt x="4" y="64"/>
                    </a:cubicBezTo>
                    <a:cubicBezTo>
                      <a:pt x="6" y="64"/>
                      <a:pt x="7" y="62"/>
                      <a:pt x="8" y="59"/>
                    </a:cubicBezTo>
                    <a:cubicBezTo>
                      <a:pt x="9" y="57"/>
                      <a:pt x="9" y="55"/>
                      <a:pt x="9" y="52"/>
                    </a:cubicBezTo>
                    <a:cubicBezTo>
                      <a:pt x="9" y="39"/>
                      <a:pt x="9" y="39"/>
                      <a:pt x="9" y="39"/>
                    </a:cubicBezTo>
                    <a:cubicBezTo>
                      <a:pt x="0" y="39"/>
                      <a:pt x="0" y="39"/>
                      <a:pt x="0" y="39"/>
                    </a:cubicBezTo>
                    <a:cubicBezTo>
                      <a:pt x="0" y="34"/>
                      <a:pt x="0" y="34"/>
                      <a:pt x="0" y="34"/>
                    </a:cubicBezTo>
                    <a:cubicBezTo>
                      <a:pt x="8" y="34"/>
                      <a:pt x="8" y="34"/>
                      <a:pt x="8" y="34"/>
                    </a:cubicBezTo>
                    <a:cubicBezTo>
                      <a:pt x="8" y="21"/>
                      <a:pt x="8" y="21"/>
                      <a:pt x="8" y="21"/>
                    </a:cubicBezTo>
                    <a:cubicBezTo>
                      <a:pt x="8" y="14"/>
                      <a:pt x="10" y="9"/>
                      <a:pt x="13" y="6"/>
                    </a:cubicBezTo>
                    <a:cubicBezTo>
                      <a:pt x="17" y="2"/>
                      <a:pt x="21" y="0"/>
                      <a:pt x="27" y="0"/>
                    </a:cubicBezTo>
                    <a:cubicBezTo>
                      <a:pt x="33" y="0"/>
                      <a:pt x="37" y="2"/>
                      <a:pt x="40" y="5"/>
                    </a:cubicBezTo>
                    <a:cubicBezTo>
                      <a:pt x="44" y="8"/>
                      <a:pt x="45" y="13"/>
                      <a:pt x="45" y="18"/>
                    </a:cubicBezTo>
                    <a:cubicBezTo>
                      <a:pt x="40" y="18"/>
                      <a:pt x="40" y="18"/>
                      <a:pt x="40" y="18"/>
                    </a:cubicBezTo>
                    <a:cubicBezTo>
                      <a:pt x="40" y="14"/>
                      <a:pt x="38" y="11"/>
                      <a:pt x="36" y="8"/>
                    </a:cubicBezTo>
                    <a:cubicBezTo>
                      <a:pt x="34" y="6"/>
                      <a:pt x="31" y="5"/>
                      <a:pt x="26" y="5"/>
                    </a:cubicBezTo>
                    <a:cubicBezTo>
                      <a:pt x="23" y="5"/>
                      <a:pt x="19" y="6"/>
                      <a:pt x="17" y="9"/>
                    </a:cubicBezTo>
                    <a:cubicBezTo>
                      <a:pt x="15" y="12"/>
                      <a:pt x="14" y="16"/>
                      <a:pt x="14" y="20"/>
                    </a:cubicBezTo>
                    <a:cubicBezTo>
                      <a:pt x="14" y="34"/>
                      <a:pt x="14" y="34"/>
                      <a:pt x="14" y="34"/>
                    </a:cubicBezTo>
                    <a:cubicBezTo>
                      <a:pt x="30" y="34"/>
                      <a:pt x="30" y="34"/>
                      <a:pt x="30" y="34"/>
                    </a:cubicBezTo>
                    <a:cubicBezTo>
                      <a:pt x="30" y="39"/>
                      <a:pt x="30" y="39"/>
                      <a:pt x="30" y="39"/>
                    </a:cubicBezTo>
                    <a:lnTo>
                      <a:pt x="14" y="39"/>
                    </a:lnTo>
                    <a:close/>
                  </a:path>
                </a:pathLst>
              </a:custGeom>
              <a:solidFill>
                <a:srgbClr val="6B2B7B"/>
              </a:solidFill>
              <a:ln w="15875" cap="flat">
                <a:solidFill>
                  <a:srgbClr val="6B2B7B"/>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grpSp>
      <p:grpSp>
        <p:nvGrpSpPr>
          <p:cNvPr id="17" name="Group 16">
            <a:extLst>
              <a:ext uri="{FF2B5EF4-FFF2-40B4-BE49-F238E27FC236}">
                <a16:creationId xmlns:a16="http://schemas.microsoft.com/office/drawing/2014/main" xmlns="" id="{CFFCDDD8-A481-43F1-8516-5E89D40D94FF}"/>
              </a:ext>
            </a:extLst>
          </p:cNvPr>
          <p:cNvGrpSpPr/>
          <p:nvPr/>
        </p:nvGrpSpPr>
        <p:grpSpPr>
          <a:xfrm>
            <a:off x="1710879" y="11610528"/>
            <a:ext cx="1656184" cy="1656184"/>
            <a:chOff x="741934" y="2960147"/>
            <a:chExt cx="1656184" cy="1656184"/>
          </a:xfrm>
        </p:grpSpPr>
        <p:sp>
          <p:nvSpPr>
            <p:cNvPr id="47" name="Oval 25">
              <a:extLst>
                <a:ext uri="{FF2B5EF4-FFF2-40B4-BE49-F238E27FC236}">
                  <a16:creationId xmlns:a16="http://schemas.microsoft.com/office/drawing/2014/main" xmlns="" id="{C689778A-65DC-4D90-AE1E-32700734D9F0}"/>
                </a:ext>
              </a:extLst>
            </p:cNvPr>
            <p:cNvSpPr>
              <a:spLocks noChangeArrowheads="1"/>
            </p:cNvSpPr>
            <p:nvPr/>
          </p:nvSpPr>
          <p:spPr bwMode="auto">
            <a:xfrm>
              <a:off x="741934" y="2960147"/>
              <a:ext cx="1656184" cy="1656184"/>
            </a:xfrm>
            <a:prstGeom prst="ellipse">
              <a:avLst/>
            </a:prstGeom>
            <a:solidFill>
              <a:schemeClr val="bg1"/>
            </a:solidFill>
            <a:ln w="152400">
              <a:solidFill>
                <a:srgbClr val="6B2B7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grpSp>
          <p:nvGrpSpPr>
            <p:cNvPr id="56" name="Group 55">
              <a:extLst>
                <a:ext uri="{FF2B5EF4-FFF2-40B4-BE49-F238E27FC236}">
                  <a16:creationId xmlns:a16="http://schemas.microsoft.com/office/drawing/2014/main" xmlns="" id="{C4189BA6-73AC-470A-9EB2-0BE2C394AD1F}"/>
                </a:ext>
              </a:extLst>
            </p:cNvPr>
            <p:cNvGrpSpPr/>
            <p:nvPr/>
          </p:nvGrpSpPr>
          <p:grpSpPr>
            <a:xfrm>
              <a:off x="1149867" y="3301555"/>
              <a:ext cx="840318" cy="973366"/>
              <a:chOff x="-1344613" y="2779713"/>
              <a:chExt cx="571500" cy="661988"/>
            </a:xfrm>
            <a:solidFill>
              <a:srgbClr val="6B2B7B"/>
            </a:solidFill>
          </p:grpSpPr>
          <p:sp>
            <p:nvSpPr>
              <p:cNvPr id="48" name="Freeform 26">
                <a:extLst>
                  <a:ext uri="{FF2B5EF4-FFF2-40B4-BE49-F238E27FC236}">
                    <a16:creationId xmlns:a16="http://schemas.microsoft.com/office/drawing/2014/main" xmlns="" id="{3F139C8A-2940-4B53-B2E6-9E9180D00F91}"/>
                  </a:ext>
                </a:extLst>
              </p:cNvPr>
              <p:cNvSpPr>
                <a:spLocks noEditPoints="1"/>
              </p:cNvSpPr>
              <p:nvPr/>
            </p:nvSpPr>
            <p:spPr bwMode="auto">
              <a:xfrm>
                <a:off x="-1298576" y="2779713"/>
                <a:ext cx="479425" cy="496888"/>
              </a:xfrm>
              <a:custGeom>
                <a:avLst/>
                <a:gdLst>
                  <a:gd name="T0" fmla="*/ 11 w 126"/>
                  <a:gd name="T1" fmla="*/ 29 h 132"/>
                  <a:gd name="T2" fmla="*/ 19 w 126"/>
                  <a:gd name="T3" fmla="*/ 23 h 132"/>
                  <a:gd name="T4" fmla="*/ 58 w 126"/>
                  <a:gd name="T5" fmla="*/ 23 h 132"/>
                  <a:gd name="T6" fmla="*/ 58 w 126"/>
                  <a:gd name="T7" fmla="*/ 68 h 132"/>
                  <a:gd name="T8" fmla="*/ 19 w 126"/>
                  <a:gd name="T9" fmla="*/ 68 h 132"/>
                  <a:gd name="T10" fmla="*/ 11 w 126"/>
                  <a:gd name="T11" fmla="*/ 61 h 132"/>
                  <a:gd name="T12" fmla="*/ 11 w 126"/>
                  <a:gd name="T13" fmla="*/ 29 h 132"/>
                  <a:gd name="T14" fmla="*/ 39 w 126"/>
                  <a:gd name="T15" fmla="*/ 6 h 132"/>
                  <a:gd name="T16" fmla="*/ 88 w 126"/>
                  <a:gd name="T17" fmla="*/ 6 h 132"/>
                  <a:gd name="T18" fmla="*/ 88 w 126"/>
                  <a:gd name="T19" fmla="*/ 17 h 132"/>
                  <a:gd name="T20" fmla="*/ 39 w 126"/>
                  <a:gd name="T21" fmla="*/ 17 h 132"/>
                  <a:gd name="T22" fmla="*/ 39 w 126"/>
                  <a:gd name="T23" fmla="*/ 6 h 132"/>
                  <a:gd name="T24" fmla="*/ 107 w 126"/>
                  <a:gd name="T25" fmla="*/ 23 h 132"/>
                  <a:gd name="T26" fmla="*/ 115 w 126"/>
                  <a:gd name="T27" fmla="*/ 29 h 132"/>
                  <a:gd name="T28" fmla="*/ 115 w 126"/>
                  <a:gd name="T29" fmla="*/ 61 h 132"/>
                  <a:gd name="T30" fmla="*/ 107 w 126"/>
                  <a:gd name="T31" fmla="*/ 68 h 132"/>
                  <a:gd name="T32" fmla="*/ 68 w 126"/>
                  <a:gd name="T33" fmla="*/ 68 h 132"/>
                  <a:gd name="T34" fmla="*/ 68 w 126"/>
                  <a:gd name="T35" fmla="*/ 23 h 132"/>
                  <a:gd name="T36" fmla="*/ 107 w 126"/>
                  <a:gd name="T37" fmla="*/ 23 h 132"/>
                  <a:gd name="T38" fmla="*/ 102 w 126"/>
                  <a:gd name="T39" fmla="*/ 110 h 132"/>
                  <a:gd name="T40" fmla="*/ 89 w 126"/>
                  <a:gd name="T41" fmla="*/ 100 h 132"/>
                  <a:gd name="T42" fmla="*/ 102 w 126"/>
                  <a:gd name="T43" fmla="*/ 90 h 132"/>
                  <a:gd name="T44" fmla="*/ 114 w 126"/>
                  <a:gd name="T45" fmla="*/ 100 h 132"/>
                  <a:gd name="T46" fmla="*/ 102 w 126"/>
                  <a:gd name="T47" fmla="*/ 110 h 132"/>
                  <a:gd name="T48" fmla="*/ 24 w 126"/>
                  <a:gd name="T49" fmla="*/ 110 h 132"/>
                  <a:gd name="T50" fmla="*/ 12 w 126"/>
                  <a:gd name="T51" fmla="*/ 100 h 132"/>
                  <a:gd name="T52" fmla="*/ 24 w 126"/>
                  <a:gd name="T53" fmla="*/ 90 h 132"/>
                  <a:gd name="T54" fmla="*/ 36 w 126"/>
                  <a:gd name="T55" fmla="*/ 100 h 132"/>
                  <a:gd name="T56" fmla="*/ 24 w 126"/>
                  <a:gd name="T57" fmla="*/ 110 h 132"/>
                  <a:gd name="T58" fmla="*/ 21 w 126"/>
                  <a:gd name="T59" fmla="*/ 132 h 132"/>
                  <a:gd name="T60" fmla="*/ 105 w 126"/>
                  <a:gd name="T61" fmla="*/ 132 h 132"/>
                  <a:gd name="T62" fmla="*/ 126 w 126"/>
                  <a:gd name="T63" fmla="*/ 114 h 132"/>
                  <a:gd name="T64" fmla="*/ 126 w 126"/>
                  <a:gd name="T65" fmla="*/ 18 h 132"/>
                  <a:gd name="T66" fmla="*/ 105 w 126"/>
                  <a:gd name="T67" fmla="*/ 0 h 132"/>
                  <a:gd name="T68" fmla="*/ 21 w 126"/>
                  <a:gd name="T69" fmla="*/ 0 h 132"/>
                  <a:gd name="T70" fmla="*/ 0 w 126"/>
                  <a:gd name="T71" fmla="*/ 18 h 132"/>
                  <a:gd name="T72" fmla="*/ 0 w 126"/>
                  <a:gd name="T73" fmla="*/ 114 h 132"/>
                  <a:gd name="T74" fmla="*/ 21 w 126"/>
                  <a:gd name="T7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32">
                    <a:moveTo>
                      <a:pt x="11" y="29"/>
                    </a:moveTo>
                    <a:cubicBezTo>
                      <a:pt x="11" y="25"/>
                      <a:pt x="15" y="23"/>
                      <a:pt x="19" y="23"/>
                    </a:cubicBezTo>
                    <a:cubicBezTo>
                      <a:pt x="58" y="23"/>
                      <a:pt x="58" y="23"/>
                      <a:pt x="58" y="23"/>
                    </a:cubicBezTo>
                    <a:cubicBezTo>
                      <a:pt x="58" y="68"/>
                      <a:pt x="58" y="68"/>
                      <a:pt x="58" y="68"/>
                    </a:cubicBezTo>
                    <a:cubicBezTo>
                      <a:pt x="19" y="68"/>
                      <a:pt x="19" y="68"/>
                      <a:pt x="19" y="68"/>
                    </a:cubicBezTo>
                    <a:cubicBezTo>
                      <a:pt x="15" y="68"/>
                      <a:pt x="11" y="65"/>
                      <a:pt x="11" y="61"/>
                    </a:cubicBezTo>
                    <a:lnTo>
                      <a:pt x="11" y="29"/>
                    </a:lnTo>
                    <a:close/>
                    <a:moveTo>
                      <a:pt x="39" y="6"/>
                    </a:moveTo>
                    <a:cubicBezTo>
                      <a:pt x="88" y="6"/>
                      <a:pt x="88" y="6"/>
                      <a:pt x="88" y="6"/>
                    </a:cubicBezTo>
                    <a:cubicBezTo>
                      <a:pt x="88" y="17"/>
                      <a:pt x="88" y="17"/>
                      <a:pt x="88" y="17"/>
                    </a:cubicBezTo>
                    <a:cubicBezTo>
                      <a:pt x="39" y="17"/>
                      <a:pt x="39" y="17"/>
                      <a:pt x="39" y="17"/>
                    </a:cubicBezTo>
                    <a:lnTo>
                      <a:pt x="39" y="6"/>
                    </a:lnTo>
                    <a:close/>
                    <a:moveTo>
                      <a:pt x="107" y="23"/>
                    </a:moveTo>
                    <a:cubicBezTo>
                      <a:pt x="111" y="23"/>
                      <a:pt x="115" y="25"/>
                      <a:pt x="115" y="29"/>
                    </a:cubicBezTo>
                    <a:cubicBezTo>
                      <a:pt x="115" y="61"/>
                      <a:pt x="115" y="61"/>
                      <a:pt x="115" y="61"/>
                    </a:cubicBezTo>
                    <a:cubicBezTo>
                      <a:pt x="115" y="65"/>
                      <a:pt x="111" y="68"/>
                      <a:pt x="107" y="68"/>
                    </a:cubicBezTo>
                    <a:cubicBezTo>
                      <a:pt x="68" y="68"/>
                      <a:pt x="68" y="68"/>
                      <a:pt x="68" y="68"/>
                    </a:cubicBezTo>
                    <a:cubicBezTo>
                      <a:pt x="68" y="23"/>
                      <a:pt x="68" y="23"/>
                      <a:pt x="68" y="23"/>
                    </a:cubicBezTo>
                    <a:lnTo>
                      <a:pt x="107" y="23"/>
                    </a:lnTo>
                    <a:close/>
                    <a:moveTo>
                      <a:pt x="102" y="110"/>
                    </a:moveTo>
                    <a:cubicBezTo>
                      <a:pt x="95" y="110"/>
                      <a:pt x="89" y="105"/>
                      <a:pt x="89" y="100"/>
                    </a:cubicBezTo>
                    <a:cubicBezTo>
                      <a:pt x="89" y="94"/>
                      <a:pt x="95" y="90"/>
                      <a:pt x="102" y="90"/>
                    </a:cubicBezTo>
                    <a:cubicBezTo>
                      <a:pt x="108" y="90"/>
                      <a:pt x="114" y="94"/>
                      <a:pt x="114" y="100"/>
                    </a:cubicBezTo>
                    <a:cubicBezTo>
                      <a:pt x="114" y="105"/>
                      <a:pt x="108" y="110"/>
                      <a:pt x="102" y="110"/>
                    </a:cubicBezTo>
                    <a:moveTo>
                      <a:pt x="24" y="110"/>
                    </a:moveTo>
                    <a:cubicBezTo>
                      <a:pt x="18" y="110"/>
                      <a:pt x="12" y="105"/>
                      <a:pt x="12" y="100"/>
                    </a:cubicBezTo>
                    <a:cubicBezTo>
                      <a:pt x="12" y="94"/>
                      <a:pt x="18" y="90"/>
                      <a:pt x="24" y="90"/>
                    </a:cubicBezTo>
                    <a:cubicBezTo>
                      <a:pt x="31" y="90"/>
                      <a:pt x="36" y="94"/>
                      <a:pt x="36" y="100"/>
                    </a:cubicBezTo>
                    <a:cubicBezTo>
                      <a:pt x="36" y="105"/>
                      <a:pt x="31" y="110"/>
                      <a:pt x="24" y="110"/>
                    </a:cubicBezTo>
                    <a:moveTo>
                      <a:pt x="21" y="132"/>
                    </a:moveTo>
                    <a:cubicBezTo>
                      <a:pt x="105" y="132"/>
                      <a:pt x="105" y="132"/>
                      <a:pt x="105" y="132"/>
                    </a:cubicBezTo>
                    <a:cubicBezTo>
                      <a:pt x="117" y="132"/>
                      <a:pt x="126" y="124"/>
                      <a:pt x="126" y="114"/>
                    </a:cubicBezTo>
                    <a:cubicBezTo>
                      <a:pt x="126" y="18"/>
                      <a:pt x="126" y="18"/>
                      <a:pt x="126" y="18"/>
                    </a:cubicBezTo>
                    <a:cubicBezTo>
                      <a:pt x="126" y="8"/>
                      <a:pt x="117" y="0"/>
                      <a:pt x="105" y="0"/>
                    </a:cubicBezTo>
                    <a:cubicBezTo>
                      <a:pt x="21" y="0"/>
                      <a:pt x="21" y="0"/>
                      <a:pt x="21" y="0"/>
                    </a:cubicBezTo>
                    <a:cubicBezTo>
                      <a:pt x="9" y="0"/>
                      <a:pt x="0" y="8"/>
                      <a:pt x="0" y="18"/>
                    </a:cubicBezTo>
                    <a:cubicBezTo>
                      <a:pt x="0" y="114"/>
                      <a:pt x="0" y="114"/>
                      <a:pt x="0" y="114"/>
                    </a:cubicBezTo>
                    <a:cubicBezTo>
                      <a:pt x="0" y="124"/>
                      <a:pt x="9" y="132"/>
                      <a:pt x="21"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7">
                <a:extLst>
                  <a:ext uri="{FF2B5EF4-FFF2-40B4-BE49-F238E27FC236}">
                    <a16:creationId xmlns:a16="http://schemas.microsoft.com/office/drawing/2014/main" xmlns="" id="{ED926532-C6D4-4E40-AF32-6DF9DAF0673E}"/>
                  </a:ext>
                </a:extLst>
              </p:cNvPr>
              <p:cNvSpPr>
                <a:spLocks/>
              </p:cNvSpPr>
              <p:nvPr/>
            </p:nvSpPr>
            <p:spPr bwMode="auto">
              <a:xfrm>
                <a:off x="-1344613" y="3298825"/>
                <a:ext cx="571500" cy="131763"/>
              </a:xfrm>
              <a:custGeom>
                <a:avLst/>
                <a:gdLst>
                  <a:gd name="T0" fmla="*/ 317 w 360"/>
                  <a:gd name="T1" fmla="*/ 83 h 83"/>
                  <a:gd name="T2" fmla="*/ 360 w 360"/>
                  <a:gd name="T3" fmla="*/ 83 h 83"/>
                  <a:gd name="T4" fmla="*/ 293 w 360"/>
                  <a:gd name="T5" fmla="*/ 0 h 83"/>
                  <a:gd name="T6" fmla="*/ 249 w 360"/>
                  <a:gd name="T7" fmla="*/ 0 h 83"/>
                  <a:gd name="T8" fmla="*/ 110 w 360"/>
                  <a:gd name="T9" fmla="*/ 0 h 83"/>
                  <a:gd name="T10" fmla="*/ 67 w 360"/>
                  <a:gd name="T11" fmla="*/ 0 h 83"/>
                  <a:gd name="T12" fmla="*/ 0 w 360"/>
                  <a:gd name="T13" fmla="*/ 83 h 83"/>
                  <a:gd name="T14" fmla="*/ 43 w 360"/>
                  <a:gd name="T15" fmla="*/ 83 h 83"/>
                  <a:gd name="T16" fmla="*/ 317 w 360"/>
                  <a:gd name="T1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83">
                    <a:moveTo>
                      <a:pt x="317" y="83"/>
                    </a:moveTo>
                    <a:lnTo>
                      <a:pt x="360" y="83"/>
                    </a:lnTo>
                    <a:lnTo>
                      <a:pt x="293" y="0"/>
                    </a:lnTo>
                    <a:lnTo>
                      <a:pt x="249" y="0"/>
                    </a:lnTo>
                    <a:lnTo>
                      <a:pt x="110" y="0"/>
                    </a:lnTo>
                    <a:lnTo>
                      <a:pt x="67" y="0"/>
                    </a:lnTo>
                    <a:lnTo>
                      <a:pt x="0" y="83"/>
                    </a:lnTo>
                    <a:lnTo>
                      <a:pt x="43" y="83"/>
                    </a:lnTo>
                    <a:lnTo>
                      <a:pt x="317"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28">
                <a:extLst>
                  <a:ext uri="{FF2B5EF4-FFF2-40B4-BE49-F238E27FC236}">
                    <a16:creationId xmlns:a16="http://schemas.microsoft.com/office/drawing/2014/main" xmlns="" id="{7AF7D02B-BE95-441F-B4FE-4F92B8AB3F90}"/>
                  </a:ext>
                </a:extLst>
              </p:cNvPr>
              <p:cNvSpPr>
                <a:spLocks/>
              </p:cNvSpPr>
              <p:nvPr/>
            </p:nvSpPr>
            <p:spPr bwMode="auto">
              <a:xfrm>
                <a:off x="-1081088" y="3287713"/>
                <a:ext cx="49213" cy="153988"/>
              </a:xfrm>
              <a:custGeom>
                <a:avLst/>
                <a:gdLst>
                  <a:gd name="T0" fmla="*/ 31 w 31"/>
                  <a:gd name="T1" fmla="*/ 97 h 97"/>
                  <a:gd name="T2" fmla="*/ 24 w 31"/>
                  <a:gd name="T3" fmla="*/ 0 h 97"/>
                  <a:gd name="T4" fmla="*/ 7 w 31"/>
                  <a:gd name="T5" fmla="*/ 0 h 97"/>
                  <a:gd name="T6" fmla="*/ 0 w 31"/>
                  <a:gd name="T7" fmla="*/ 97 h 97"/>
                  <a:gd name="T8" fmla="*/ 31 w 31"/>
                  <a:gd name="T9" fmla="*/ 97 h 97"/>
                </a:gdLst>
                <a:ahLst/>
                <a:cxnLst>
                  <a:cxn ang="0">
                    <a:pos x="T0" y="T1"/>
                  </a:cxn>
                  <a:cxn ang="0">
                    <a:pos x="T2" y="T3"/>
                  </a:cxn>
                  <a:cxn ang="0">
                    <a:pos x="T4" y="T5"/>
                  </a:cxn>
                  <a:cxn ang="0">
                    <a:pos x="T6" y="T7"/>
                  </a:cxn>
                  <a:cxn ang="0">
                    <a:pos x="T8" y="T9"/>
                  </a:cxn>
                </a:cxnLst>
                <a:rect l="0" t="0" r="r" b="b"/>
                <a:pathLst>
                  <a:path w="31" h="97">
                    <a:moveTo>
                      <a:pt x="31" y="97"/>
                    </a:moveTo>
                    <a:lnTo>
                      <a:pt x="24" y="0"/>
                    </a:lnTo>
                    <a:lnTo>
                      <a:pt x="7" y="0"/>
                    </a:lnTo>
                    <a:lnTo>
                      <a:pt x="0" y="97"/>
                    </a:lnTo>
                    <a:lnTo>
                      <a:pt x="31"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Rectangle 29">
                <a:extLst>
                  <a:ext uri="{FF2B5EF4-FFF2-40B4-BE49-F238E27FC236}">
                    <a16:creationId xmlns:a16="http://schemas.microsoft.com/office/drawing/2014/main" xmlns="" id="{511CD57B-C645-4935-94A4-F7C4083FF61B}"/>
                  </a:ext>
                </a:extLst>
              </p:cNvPr>
              <p:cNvSpPr>
                <a:spLocks noChangeArrowheads="1"/>
              </p:cNvSpPr>
              <p:nvPr/>
            </p:nvSpPr>
            <p:spPr bwMode="auto">
              <a:xfrm>
                <a:off x="-1127126" y="3351213"/>
                <a:ext cx="14128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215012332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86327B1-5CA3-41F5-8A9F-6B0B7E04D10D}"/>
              </a:ext>
            </a:extLst>
          </p:cNvPr>
          <p:cNvSpPr>
            <a:spLocks noGrp="1"/>
          </p:cNvSpPr>
          <p:nvPr>
            <p:ph type="title"/>
          </p:nvPr>
        </p:nvSpPr>
        <p:spPr/>
        <p:txBody>
          <a:bodyPr/>
          <a:lstStyle/>
          <a:p>
            <a:r>
              <a:rPr lang="en-GB" dirty="0" smtClean="0"/>
              <a:t>What is CAM</a:t>
            </a:r>
            <a:r>
              <a:rPr lang="en-GB" dirty="0"/>
              <a:t>?</a:t>
            </a:r>
          </a:p>
        </p:txBody>
      </p:sp>
      <p:sp>
        <p:nvSpPr>
          <p:cNvPr id="2" name="Content Placeholder 1">
            <a:extLst>
              <a:ext uri="{FF2B5EF4-FFF2-40B4-BE49-F238E27FC236}">
                <a16:creationId xmlns:a16="http://schemas.microsoft.com/office/drawing/2014/main" xmlns="" id="{28D63424-C944-4159-A404-296F8E7C6813}"/>
              </a:ext>
            </a:extLst>
          </p:cNvPr>
          <p:cNvSpPr>
            <a:spLocks noGrp="1"/>
          </p:cNvSpPr>
          <p:nvPr>
            <p:ph type="body" sz="quarter" idx="10"/>
          </p:nvPr>
        </p:nvSpPr>
        <p:spPr>
          <a:xfrm>
            <a:off x="815975" y="2844000"/>
            <a:ext cx="6499225" cy="9720263"/>
          </a:xfrm>
        </p:spPr>
        <p:txBody>
          <a:bodyPr>
            <a:noAutofit/>
          </a:bodyPr>
          <a:lstStyle/>
          <a:p>
            <a:pPr lvl="0"/>
            <a:r>
              <a:rPr lang="en-GB" dirty="0"/>
              <a:t>The Vision</a:t>
            </a:r>
          </a:p>
          <a:p>
            <a:pPr marL="0" lvl="1" indent="0">
              <a:buNone/>
            </a:pPr>
            <a:r>
              <a:rPr lang="en-GB" dirty="0"/>
              <a:t>The vision is for an </a:t>
            </a:r>
            <a:r>
              <a:rPr lang="en-GB"/>
              <a:t>expansive </a:t>
            </a:r>
            <a:br>
              <a:rPr lang="en-GB"/>
            </a:br>
            <a:r>
              <a:rPr lang="en-GB"/>
              <a:t>metro-style </a:t>
            </a:r>
            <a:r>
              <a:rPr lang="en-GB" dirty="0"/>
              <a:t>network that seamlessly connects regional settlements, major city fringe employment sites and key satellite growth areas across the region with key railway stations and Cambridge city centre, helping to nurture and sustain long-term regional economic growth. </a:t>
            </a:r>
          </a:p>
          <a:p>
            <a:pPr marL="0" lvl="1" indent="0">
              <a:buNone/>
            </a:pPr>
            <a:r>
              <a:rPr lang="en-GB" dirty="0"/>
              <a:t>The CAM network will comprise:</a:t>
            </a:r>
          </a:p>
          <a:p>
            <a:pPr lvl="1"/>
            <a:r>
              <a:rPr lang="en-GB" dirty="0"/>
              <a:t>The city tunnel section</a:t>
            </a:r>
          </a:p>
          <a:p>
            <a:pPr lvl="1"/>
            <a:r>
              <a:rPr lang="en-GB" dirty="0"/>
              <a:t>The four regional routes </a:t>
            </a:r>
          </a:p>
          <a:p>
            <a:endParaRPr lang="en-GB" dirty="0"/>
          </a:p>
        </p:txBody>
      </p:sp>
      <p:sp>
        <p:nvSpPr>
          <p:cNvPr id="9" name="object 5">
            <a:extLst>
              <a:ext uri="{FF2B5EF4-FFF2-40B4-BE49-F238E27FC236}">
                <a16:creationId xmlns:a16="http://schemas.microsoft.com/office/drawing/2014/main" xmlns="" id="{5CA3D846-7216-47FD-B48D-B466061323CE}"/>
              </a:ext>
            </a:extLst>
          </p:cNvPr>
          <p:cNvSpPr/>
          <p:nvPr/>
        </p:nvSpPr>
        <p:spPr>
          <a:xfrm>
            <a:off x="7866534" y="2818927"/>
            <a:ext cx="15913768" cy="10267529"/>
          </a:xfrm>
          <a:prstGeom prst="rect">
            <a:avLst/>
          </a:prstGeom>
          <a:blipFill>
            <a:blip r:embed="rId2"/>
            <a:stretch>
              <a:fillRect/>
            </a:stretch>
          </a:blipFill>
          <a:ln>
            <a:solidFill>
              <a:schemeClr val="accent2"/>
            </a:solidFill>
          </a:ln>
        </p:spPr>
        <p:txBody>
          <a:bodyPr wrap="square" lIns="0" tIns="0" rIns="0" bIns="0" rtlCol="0"/>
          <a:lstStyle/>
          <a:p>
            <a:endParaRPr/>
          </a:p>
        </p:txBody>
      </p:sp>
    </p:spTree>
    <p:extLst>
      <p:ext uri="{BB962C8B-B14F-4D97-AF65-F5344CB8AC3E}">
        <p14:creationId xmlns:p14="http://schemas.microsoft.com/office/powerpoint/2010/main" val="387257543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xmlns="" id="{5CA3D846-7216-47FD-B48D-B466061323CE}"/>
              </a:ext>
            </a:extLst>
          </p:cNvPr>
          <p:cNvSpPr/>
          <p:nvPr/>
        </p:nvSpPr>
        <p:spPr>
          <a:xfrm>
            <a:off x="15699633" y="7218040"/>
            <a:ext cx="8084861" cy="4971398"/>
          </a:xfrm>
          <a:prstGeom prst="rect">
            <a:avLst/>
          </a:prstGeom>
          <a:blipFill>
            <a:blip r:embed="rId2"/>
            <a:stretch>
              <a:fillRect/>
            </a:stretch>
          </a:blipFill>
          <a:ln>
            <a:solidFill>
              <a:schemeClr val="accent2"/>
            </a:solidFill>
          </a:ln>
        </p:spPr>
        <p:txBody>
          <a:bodyPr wrap="square" lIns="0" tIns="0" rIns="0" bIns="0" rtlCol="0"/>
          <a:lstStyle/>
          <a:p>
            <a:endParaRPr/>
          </a:p>
        </p:txBody>
      </p:sp>
      <p:sp>
        <p:nvSpPr>
          <p:cNvPr id="46" name="Freeform: Shape 45">
            <a:extLst>
              <a:ext uri="{FF2B5EF4-FFF2-40B4-BE49-F238E27FC236}">
                <a16:creationId xmlns:a16="http://schemas.microsoft.com/office/drawing/2014/main" xmlns="" id="{41D9E93F-EDDB-414D-8545-2F9E13B14C6C}"/>
              </a:ext>
            </a:extLst>
          </p:cNvPr>
          <p:cNvSpPr/>
          <p:nvPr/>
        </p:nvSpPr>
        <p:spPr>
          <a:xfrm>
            <a:off x="12096330" y="3632200"/>
            <a:ext cx="9893300" cy="7899400"/>
          </a:xfrm>
          <a:custGeom>
            <a:avLst/>
            <a:gdLst>
              <a:gd name="connsiteX0" fmla="*/ 0 w 9893300"/>
              <a:gd name="connsiteY0" fmla="*/ 5092700 h 7899400"/>
              <a:gd name="connsiteX1" fmla="*/ 6642100 w 9893300"/>
              <a:gd name="connsiteY1" fmla="*/ 7899400 h 7899400"/>
              <a:gd name="connsiteX2" fmla="*/ 6642100 w 9893300"/>
              <a:gd name="connsiteY2" fmla="*/ 5384800 h 7899400"/>
              <a:gd name="connsiteX3" fmla="*/ 9893300 w 9893300"/>
              <a:gd name="connsiteY3" fmla="*/ 5384800 h 7899400"/>
              <a:gd name="connsiteX4" fmla="*/ 6680200 w 9893300"/>
              <a:gd name="connsiteY4" fmla="*/ 0 h 789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3300" h="7899400">
                <a:moveTo>
                  <a:pt x="0" y="5092700"/>
                </a:moveTo>
                <a:lnTo>
                  <a:pt x="6642100" y="7899400"/>
                </a:lnTo>
                <a:lnTo>
                  <a:pt x="6642100" y="5384800"/>
                </a:lnTo>
                <a:lnTo>
                  <a:pt x="9893300" y="5384800"/>
                </a:lnTo>
                <a:lnTo>
                  <a:pt x="6680200" y="0"/>
                </a:lnTo>
              </a:path>
            </a:pathLst>
          </a:custGeom>
          <a:solidFill>
            <a:schemeClr val="bg1">
              <a:lumMod val="65000"/>
              <a:alpha val="60000"/>
            </a:schemeClr>
          </a:solid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endParaRPr lang="en-GB">
              <a:solidFill>
                <a:schemeClr val="tx1"/>
              </a:solidFill>
            </a:endParaRPr>
          </a:p>
        </p:txBody>
      </p:sp>
      <p:sp>
        <p:nvSpPr>
          <p:cNvPr id="3" name="Title 2">
            <a:extLst>
              <a:ext uri="{FF2B5EF4-FFF2-40B4-BE49-F238E27FC236}">
                <a16:creationId xmlns:a16="http://schemas.microsoft.com/office/drawing/2014/main" xmlns="" id="{E86327B1-5CA3-41F5-8A9F-6B0B7E04D10D}"/>
              </a:ext>
            </a:extLst>
          </p:cNvPr>
          <p:cNvSpPr>
            <a:spLocks noGrp="1"/>
          </p:cNvSpPr>
          <p:nvPr>
            <p:ph type="title"/>
          </p:nvPr>
        </p:nvSpPr>
        <p:spPr/>
        <p:txBody>
          <a:bodyPr/>
          <a:lstStyle/>
          <a:p>
            <a:r>
              <a:rPr lang="en-GB" dirty="0" smtClean="0"/>
              <a:t>Focus of the CAM consultation</a:t>
            </a:r>
            <a:endParaRPr lang="en-GB" dirty="0"/>
          </a:p>
        </p:txBody>
      </p:sp>
      <p:sp>
        <p:nvSpPr>
          <p:cNvPr id="4" name="Text Placeholder 3">
            <a:extLst>
              <a:ext uri="{FF2B5EF4-FFF2-40B4-BE49-F238E27FC236}">
                <a16:creationId xmlns:a16="http://schemas.microsoft.com/office/drawing/2014/main" xmlns="" id="{75D3A263-9CDE-4475-93EC-0DD4A97C32E2}"/>
              </a:ext>
            </a:extLst>
          </p:cNvPr>
          <p:cNvSpPr>
            <a:spLocks noGrp="1"/>
          </p:cNvSpPr>
          <p:nvPr>
            <p:ph type="body" sz="quarter" idx="10"/>
          </p:nvPr>
        </p:nvSpPr>
        <p:spPr>
          <a:xfrm>
            <a:off x="723717" y="3401616"/>
            <a:ext cx="11015191" cy="9720263"/>
          </a:xfrm>
        </p:spPr>
        <p:txBody>
          <a:bodyPr/>
          <a:lstStyle/>
          <a:p>
            <a:r>
              <a:rPr lang="en-GB" dirty="0"/>
              <a:t>The City Tunnel Section</a:t>
            </a:r>
          </a:p>
          <a:p>
            <a:pPr marL="0" lvl="1" indent="0">
              <a:buNone/>
            </a:pPr>
            <a:r>
              <a:rPr lang="en-GB" dirty="0"/>
              <a:t>The City Tunnel Section comprises underground tunnels, planned major interchange hubs at the city centre and at Cambridge railway </a:t>
            </a:r>
            <a:r>
              <a:rPr lang="en-GB" dirty="0" smtClean="0"/>
              <a:t>station</a:t>
            </a:r>
            <a:endParaRPr lang="en-GB" dirty="0"/>
          </a:p>
          <a:p>
            <a:pPr marL="0" lvl="1" indent="0">
              <a:buNone/>
            </a:pPr>
            <a:r>
              <a:rPr lang="en-GB" dirty="0" smtClean="0"/>
              <a:t>The two </a:t>
            </a:r>
            <a:r>
              <a:rPr lang="en-GB" dirty="0"/>
              <a:t>Route Alignment Options set out </a:t>
            </a:r>
            <a:r>
              <a:rPr lang="en-GB" dirty="0" smtClean="0"/>
              <a:t>for consultation have </a:t>
            </a:r>
            <a:r>
              <a:rPr lang="en-GB" dirty="0"/>
              <a:t>been arrived at following a detailed optioneering process that has taken into consideration various planning, engineering and environmental </a:t>
            </a:r>
            <a:r>
              <a:rPr lang="en-GB" dirty="0" smtClean="0"/>
              <a:t>factors, further details of which will be published as part of the planning process.</a:t>
            </a:r>
          </a:p>
          <a:p>
            <a:r>
              <a:rPr lang="en-GB" dirty="0" smtClean="0"/>
              <a:t>Why tunnels?</a:t>
            </a:r>
          </a:p>
          <a:p>
            <a:pPr marL="0" lvl="1" indent="0">
              <a:buNone/>
            </a:pPr>
            <a:r>
              <a:rPr lang="en-GB" dirty="0" smtClean="0"/>
              <a:t>The </a:t>
            </a:r>
            <a:r>
              <a:rPr lang="en-GB" dirty="0"/>
              <a:t>City of Cambridge’s historic streetscape means that it is not possible to deliver a surface-level segregated route through the city centre. If services were to run on-street, they would be significantly slower and frequently delayed by other traffic</a:t>
            </a:r>
            <a:r>
              <a:rPr lang="en-GB" dirty="0" smtClean="0"/>
              <a:t>.</a:t>
            </a:r>
            <a:endParaRPr lang="en-GB" dirty="0"/>
          </a:p>
        </p:txBody>
      </p:sp>
      <p:sp>
        <p:nvSpPr>
          <p:cNvPr id="11" name="object 5">
            <a:extLst>
              <a:ext uri="{FF2B5EF4-FFF2-40B4-BE49-F238E27FC236}">
                <a16:creationId xmlns:a16="http://schemas.microsoft.com/office/drawing/2014/main" xmlns="" id="{5DA3FF87-D3EA-49D8-A205-9B878DE6FDC4}"/>
              </a:ext>
            </a:extLst>
          </p:cNvPr>
          <p:cNvSpPr/>
          <p:nvPr/>
        </p:nvSpPr>
        <p:spPr>
          <a:xfrm>
            <a:off x="12099232" y="3617640"/>
            <a:ext cx="6624736" cy="5097591"/>
          </a:xfrm>
          <a:prstGeom prst="rect">
            <a:avLst/>
          </a:prstGeom>
          <a:blipFill>
            <a:blip r:embed="rId2"/>
            <a:stretch>
              <a:fillRect l="-92118" t="-72108" r="-58351" b="-29839"/>
            </a:stretch>
          </a:blipFill>
          <a:ln>
            <a:noFill/>
          </a:ln>
        </p:spPr>
        <p:txBody>
          <a:bodyPr wrap="square" lIns="0" tIns="0" rIns="0" bIns="0" rtlCol="0"/>
          <a:lstStyle/>
          <a:p>
            <a:endParaRPr/>
          </a:p>
        </p:txBody>
      </p:sp>
      <p:sp>
        <p:nvSpPr>
          <p:cNvPr id="23" name="Freeform: Shape 22">
            <a:extLst>
              <a:ext uri="{FF2B5EF4-FFF2-40B4-BE49-F238E27FC236}">
                <a16:creationId xmlns:a16="http://schemas.microsoft.com/office/drawing/2014/main" xmlns="" id="{41AB9C51-67D2-4782-9F81-2AE7D507FF20}"/>
              </a:ext>
            </a:extLst>
          </p:cNvPr>
          <p:cNvSpPr/>
          <p:nvPr/>
        </p:nvSpPr>
        <p:spPr>
          <a:xfrm>
            <a:off x="12099232" y="3617640"/>
            <a:ext cx="6624738" cy="5097591"/>
          </a:xfrm>
          <a:custGeom>
            <a:avLst/>
            <a:gdLst>
              <a:gd name="connsiteX0" fmla="*/ 0 w 3261812"/>
              <a:gd name="connsiteY0" fmla="*/ 0 h 2509893"/>
              <a:gd name="connsiteX1" fmla="*/ 3261812 w 3261812"/>
              <a:gd name="connsiteY1" fmla="*/ 0 h 2509893"/>
              <a:gd name="connsiteX2" fmla="*/ 3261812 w 3261812"/>
              <a:gd name="connsiteY2" fmla="*/ 2509893 h 2509893"/>
              <a:gd name="connsiteX3" fmla="*/ 0 w 3261812"/>
              <a:gd name="connsiteY3" fmla="*/ 2509893 h 2509893"/>
              <a:gd name="connsiteX4" fmla="*/ 0 w 3261812"/>
              <a:gd name="connsiteY4" fmla="*/ 0 h 2509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1812" h="2509893">
                <a:moveTo>
                  <a:pt x="0" y="0"/>
                </a:moveTo>
                <a:lnTo>
                  <a:pt x="3261812" y="0"/>
                </a:lnTo>
                <a:lnTo>
                  <a:pt x="3261812" y="2509893"/>
                </a:lnTo>
                <a:lnTo>
                  <a:pt x="0" y="2509893"/>
                </a:lnTo>
                <a:lnTo>
                  <a:pt x="0" y="0"/>
                </a:lnTo>
                <a:close/>
              </a:path>
            </a:pathLst>
          </a:custGeom>
          <a:noFill/>
          <a:ln>
            <a:solidFill>
              <a:schemeClr val="accent2"/>
            </a:solidFill>
          </a:ln>
        </p:spPr>
        <p:txBody>
          <a:bodyPr wrap="square" lIns="0" tIns="0" rIns="0" bIns="0" rtlCol="0"/>
          <a:lstStyle/>
          <a:p>
            <a:endParaRPr lang="en-GB">
              <a:solidFill>
                <a:schemeClr val="tx1"/>
              </a:solidFill>
            </a:endParaRPr>
          </a:p>
        </p:txBody>
      </p:sp>
      <p:sp>
        <p:nvSpPr>
          <p:cNvPr id="48" name="Freeform: Shape 47">
            <a:extLst>
              <a:ext uri="{FF2B5EF4-FFF2-40B4-BE49-F238E27FC236}">
                <a16:creationId xmlns:a16="http://schemas.microsoft.com/office/drawing/2014/main" xmlns="" id="{5FFD7324-52CF-4056-8A4B-4BBFB64DACA3}"/>
              </a:ext>
            </a:extLst>
          </p:cNvPr>
          <p:cNvSpPr/>
          <p:nvPr/>
        </p:nvSpPr>
        <p:spPr>
          <a:xfrm>
            <a:off x="18723969" y="9021534"/>
            <a:ext cx="3262035" cy="2510065"/>
          </a:xfrm>
          <a:custGeom>
            <a:avLst/>
            <a:gdLst>
              <a:gd name="connsiteX0" fmla="*/ 0 w 3261812"/>
              <a:gd name="connsiteY0" fmla="*/ 0 h 2509893"/>
              <a:gd name="connsiteX1" fmla="*/ 3261812 w 3261812"/>
              <a:gd name="connsiteY1" fmla="*/ 0 h 2509893"/>
              <a:gd name="connsiteX2" fmla="*/ 3261812 w 3261812"/>
              <a:gd name="connsiteY2" fmla="*/ 2509893 h 2509893"/>
              <a:gd name="connsiteX3" fmla="*/ 0 w 3261812"/>
              <a:gd name="connsiteY3" fmla="*/ 2509893 h 2509893"/>
              <a:gd name="connsiteX4" fmla="*/ 0 w 3261812"/>
              <a:gd name="connsiteY4" fmla="*/ 0 h 2509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1812" h="2509893">
                <a:moveTo>
                  <a:pt x="0" y="0"/>
                </a:moveTo>
                <a:lnTo>
                  <a:pt x="3261812" y="0"/>
                </a:lnTo>
                <a:lnTo>
                  <a:pt x="3261812" y="2509893"/>
                </a:lnTo>
                <a:lnTo>
                  <a:pt x="0" y="2509893"/>
                </a:lnTo>
                <a:lnTo>
                  <a:pt x="0" y="0"/>
                </a:lnTo>
                <a:close/>
              </a:path>
            </a:pathLst>
          </a:custGeom>
          <a:noFill/>
          <a:ln>
            <a:solidFill>
              <a:schemeClr val="accent2"/>
            </a:solidFill>
          </a:ln>
        </p:spPr>
        <p:txBody>
          <a:bodyPr wrap="square" lIns="0" tIns="0" rIns="0" bIns="0" rtlCol="0"/>
          <a:lstStyle/>
          <a:p>
            <a:endParaRPr lang="en-GB">
              <a:solidFill>
                <a:schemeClr val="tx1"/>
              </a:solidFill>
            </a:endParaRPr>
          </a:p>
        </p:txBody>
      </p:sp>
    </p:spTree>
    <p:extLst>
      <p:ext uri="{BB962C8B-B14F-4D97-AF65-F5344CB8AC3E}">
        <p14:creationId xmlns:p14="http://schemas.microsoft.com/office/powerpoint/2010/main" val="125103808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B9F7C49-0400-4128-821A-8B89BEDE5247}"/>
              </a:ext>
            </a:extLst>
          </p:cNvPr>
          <p:cNvSpPr>
            <a:spLocks noGrp="1"/>
          </p:cNvSpPr>
          <p:nvPr>
            <p:ph type="title"/>
          </p:nvPr>
        </p:nvSpPr>
        <p:spPr/>
        <p:txBody>
          <a:bodyPr/>
          <a:lstStyle/>
          <a:p>
            <a:r>
              <a:rPr lang="en-GB"/>
              <a:t>CAM Public Consultation </a:t>
            </a:r>
          </a:p>
        </p:txBody>
      </p:sp>
      <p:sp>
        <p:nvSpPr>
          <p:cNvPr id="2" name="Content Placeholder 1">
            <a:extLst>
              <a:ext uri="{FF2B5EF4-FFF2-40B4-BE49-F238E27FC236}">
                <a16:creationId xmlns:a16="http://schemas.microsoft.com/office/drawing/2014/main" xmlns="" id="{74392579-AA30-4444-AA25-BBD2FE4E09A2}"/>
              </a:ext>
            </a:extLst>
          </p:cNvPr>
          <p:cNvSpPr>
            <a:spLocks noGrp="1"/>
          </p:cNvSpPr>
          <p:nvPr>
            <p:ph type="body" sz="quarter" idx="10"/>
          </p:nvPr>
        </p:nvSpPr>
        <p:spPr/>
        <p:txBody>
          <a:bodyPr/>
          <a:lstStyle/>
          <a:p>
            <a:r>
              <a:rPr lang="en-GB"/>
              <a:t>Consultation overview</a:t>
            </a:r>
          </a:p>
          <a:p>
            <a:pPr lvl="1"/>
            <a:r>
              <a:rPr lang="en-GB"/>
              <a:t>6 week consultation</a:t>
            </a:r>
          </a:p>
          <a:p>
            <a:pPr lvl="1"/>
            <a:r>
              <a:rPr lang="en-GB"/>
              <a:t>Starting February 2020</a:t>
            </a:r>
          </a:p>
          <a:p>
            <a:pPr lvl="1"/>
            <a:r>
              <a:rPr lang="en-GB"/>
              <a:t>6 public exhibitions</a:t>
            </a:r>
          </a:p>
          <a:p>
            <a:pPr lvl="1"/>
            <a:r>
              <a:rPr lang="en-GB"/>
              <a:t>10,000 address mail out </a:t>
            </a:r>
          </a:p>
          <a:p>
            <a:pPr lvl="1"/>
            <a:r>
              <a:rPr lang="en-GB"/>
              <a:t>Consultation website</a:t>
            </a:r>
          </a:p>
          <a:p>
            <a:pPr lvl="1"/>
            <a:r>
              <a:rPr lang="en-GB"/>
              <a:t>Dedicated email address </a:t>
            </a:r>
          </a:p>
          <a:p>
            <a:pPr lvl="1"/>
            <a:r>
              <a:rPr lang="en-GB"/>
              <a:t>Information line </a:t>
            </a:r>
          </a:p>
          <a:p>
            <a:pPr lvl="1"/>
            <a:r>
              <a:rPr lang="en-GB"/>
              <a:t>Publicised on social media</a:t>
            </a:r>
          </a:p>
          <a:p>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488" y="3038050"/>
            <a:ext cx="16022950" cy="9332162"/>
          </a:xfrm>
          <a:prstGeom prst="rect">
            <a:avLst/>
          </a:prstGeom>
          <a:ln>
            <a:solidFill>
              <a:srgbClr val="7030A0"/>
            </a:solidFill>
          </a:ln>
        </p:spPr>
      </p:pic>
    </p:spTree>
    <p:extLst>
      <p:ext uri="{BB962C8B-B14F-4D97-AF65-F5344CB8AC3E}">
        <p14:creationId xmlns:p14="http://schemas.microsoft.com/office/powerpoint/2010/main" val="115907759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C7A7BE9-07F0-4752-B97B-D8D83E0DE758}"/>
              </a:ext>
            </a:extLst>
          </p:cNvPr>
          <p:cNvSpPr>
            <a:spLocks noGrp="1"/>
          </p:cNvSpPr>
          <p:nvPr>
            <p:ph type="title"/>
          </p:nvPr>
        </p:nvSpPr>
        <p:spPr/>
        <p:txBody>
          <a:bodyPr/>
          <a:lstStyle/>
          <a:p>
            <a:r>
              <a:rPr lang="en-GB"/>
              <a:t>CAM Public Consultation </a:t>
            </a:r>
          </a:p>
        </p:txBody>
      </p:sp>
      <p:sp>
        <p:nvSpPr>
          <p:cNvPr id="7" name="object 23">
            <a:extLst>
              <a:ext uri="{FF2B5EF4-FFF2-40B4-BE49-F238E27FC236}">
                <a16:creationId xmlns:a16="http://schemas.microsoft.com/office/drawing/2014/main" xmlns="" id="{FC31C9F1-F8CA-44A8-9AB0-30D00000EA96}"/>
              </a:ext>
            </a:extLst>
          </p:cNvPr>
          <p:cNvSpPr txBox="1"/>
          <p:nvPr/>
        </p:nvSpPr>
        <p:spPr>
          <a:xfrm>
            <a:off x="815920" y="2844000"/>
            <a:ext cx="19453280" cy="492443"/>
          </a:xfrm>
          <a:prstGeom prst="rect">
            <a:avLst/>
          </a:prstGeom>
        </p:spPr>
        <p:txBody>
          <a:bodyPr vert="horz" wrap="square" lIns="0" tIns="0" rIns="0" bIns="0" rtlCol="0">
            <a:spAutoFit/>
          </a:bodyPr>
          <a:lstStyle/>
          <a:p>
            <a:pPr>
              <a:lnSpc>
                <a:spcPct val="100000"/>
              </a:lnSpc>
              <a:spcBef>
                <a:spcPts val="600"/>
              </a:spcBef>
            </a:pPr>
            <a:r>
              <a:rPr lang="en-GB" sz="3200" b="1" spc="-5" dirty="0">
                <a:solidFill>
                  <a:srgbClr val="6B2B7B"/>
                </a:solidFill>
                <a:cs typeface="Open Sans"/>
              </a:rPr>
              <a:t>How to Participate in the Consultation </a:t>
            </a:r>
          </a:p>
        </p:txBody>
      </p:sp>
      <p:graphicFrame>
        <p:nvGraphicFramePr>
          <p:cNvPr id="8" name="object 22">
            <a:extLst>
              <a:ext uri="{FF2B5EF4-FFF2-40B4-BE49-F238E27FC236}">
                <a16:creationId xmlns:a16="http://schemas.microsoft.com/office/drawing/2014/main" xmlns="" id="{B1FB4DF0-2B12-497B-A299-14669F057793}"/>
              </a:ext>
            </a:extLst>
          </p:cNvPr>
          <p:cNvGraphicFramePr>
            <a:graphicFrameLocks noGrp="1"/>
          </p:cNvGraphicFramePr>
          <p:nvPr>
            <p:extLst>
              <p:ext uri="{D42A27DB-BD31-4B8C-83A1-F6EECF244321}">
                <p14:modId xmlns:p14="http://schemas.microsoft.com/office/powerpoint/2010/main" val="64162322"/>
              </p:ext>
            </p:extLst>
          </p:nvPr>
        </p:nvGraphicFramePr>
        <p:xfrm>
          <a:off x="815920" y="3833664"/>
          <a:ext cx="22653681" cy="5003039"/>
        </p:xfrm>
        <a:graphic>
          <a:graphicData uri="http://schemas.openxmlformats.org/drawingml/2006/table">
            <a:tbl>
              <a:tblPr firstRow="1" bandRow="1">
                <a:tableStyleId>{2D5ABB26-0587-4C30-8999-92F81FD0307C}</a:tableStyleId>
              </a:tblPr>
              <a:tblGrid>
                <a:gridCol w="3042977">
                  <a:extLst>
                    <a:ext uri="{9D8B030D-6E8A-4147-A177-3AD203B41FA5}">
                      <a16:colId xmlns:a16="http://schemas.microsoft.com/office/drawing/2014/main" xmlns="" val="20000"/>
                    </a:ext>
                  </a:extLst>
                </a:gridCol>
                <a:gridCol w="15151709">
                  <a:extLst>
                    <a:ext uri="{9D8B030D-6E8A-4147-A177-3AD203B41FA5}">
                      <a16:colId xmlns:a16="http://schemas.microsoft.com/office/drawing/2014/main" xmlns="" val="20001"/>
                    </a:ext>
                  </a:extLst>
                </a:gridCol>
                <a:gridCol w="4458995">
                  <a:extLst>
                    <a:ext uri="{9D8B030D-6E8A-4147-A177-3AD203B41FA5}">
                      <a16:colId xmlns:a16="http://schemas.microsoft.com/office/drawing/2014/main" xmlns="" val="20002"/>
                    </a:ext>
                  </a:extLst>
                </a:gridCol>
              </a:tblGrid>
              <a:tr h="0">
                <a:tc>
                  <a:txBody>
                    <a:bodyPr/>
                    <a:lstStyle/>
                    <a:p>
                      <a:pPr marL="0">
                        <a:lnSpc>
                          <a:spcPct val="100000"/>
                        </a:lnSpc>
                        <a:spcBef>
                          <a:spcPts val="0"/>
                        </a:spcBef>
                      </a:pPr>
                      <a:r>
                        <a:rPr sz="2800" b="1" spc="-5" dirty="0">
                          <a:solidFill>
                            <a:srgbClr val="FFFFFF"/>
                          </a:solidFill>
                          <a:latin typeface="+mn-lt"/>
                          <a:cs typeface="Open Sans"/>
                        </a:rPr>
                        <a:t>Date</a:t>
                      </a:r>
                      <a:endParaRPr sz="2800">
                        <a:latin typeface="+mn-lt"/>
                        <a:cs typeface="Open Sans"/>
                      </a:endParaRPr>
                    </a:p>
                  </a:txBody>
                  <a:tcPr marL="144000" marR="36000" marT="144000" marB="144000">
                    <a:solidFill>
                      <a:srgbClr val="6B2B7B"/>
                    </a:solidFill>
                  </a:tcPr>
                </a:tc>
                <a:tc>
                  <a:txBody>
                    <a:bodyPr/>
                    <a:lstStyle/>
                    <a:p>
                      <a:pPr marL="0">
                        <a:lnSpc>
                          <a:spcPct val="100000"/>
                        </a:lnSpc>
                        <a:spcBef>
                          <a:spcPts val="0"/>
                        </a:spcBef>
                      </a:pPr>
                      <a:r>
                        <a:rPr sz="2800" b="1" dirty="0">
                          <a:solidFill>
                            <a:srgbClr val="FFFFFF"/>
                          </a:solidFill>
                          <a:latin typeface="+mn-lt"/>
                          <a:cs typeface="Open Sans"/>
                        </a:rPr>
                        <a:t>Venue</a:t>
                      </a:r>
                      <a:endParaRPr sz="2800" dirty="0">
                        <a:latin typeface="+mn-lt"/>
                        <a:cs typeface="Open Sans"/>
                      </a:endParaRPr>
                    </a:p>
                  </a:txBody>
                  <a:tcPr marL="144000" marR="36000" marT="144000" marB="144000">
                    <a:solidFill>
                      <a:srgbClr val="54A9CD"/>
                    </a:solidFill>
                  </a:tcPr>
                </a:tc>
                <a:tc>
                  <a:txBody>
                    <a:bodyPr/>
                    <a:lstStyle/>
                    <a:p>
                      <a:pPr marL="0">
                        <a:lnSpc>
                          <a:spcPct val="100000"/>
                        </a:lnSpc>
                        <a:spcBef>
                          <a:spcPts val="0"/>
                        </a:spcBef>
                      </a:pPr>
                      <a:r>
                        <a:rPr sz="2800" b="1" spc="-5" dirty="0">
                          <a:solidFill>
                            <a:srgbClr val="FFFFFF"/>
                          </a:solidFill>
                          <a:latin typeface="+mn-lt"/>
                          <a:cs typeface="Open Sans"/>
                        </a:rPr>
                        <a:t>Time</a:t>
                      </a:r>
                      <a:endParaRPr sz="2800">
                        <a:latin typeface="+mn-lt"/>
                        <a:cs typeface="Open Sans"/>
                      </a:endParaRPr>
                    </a:p>
                  </a:txBody>
                  <a:tcPr marL="144000" marR="36000" marT="144000" marB="144000">
                    <a:solidFill>
                      <a:srgbClr val="65BC48"/>
                    </a:solidFill>
                  </a:tcPr>
                </a:tc>
                <a:extLst>
                  <a:ext uri="{0D108BD9-81ED-4DB2-BD59-A6C34878D82A}">
                    <a16:rowId xmlns:a16="http://schemas.microsoft.com/office/drawing/2014/main" xmlns="" val="10000"/>
                  </a:ext>
                </a:extLst>
              </a:tr>
              <a:tr h="0">
                <a:tc>
                  <a:txBody>
                    <a:bodyPr/>
                    <a:lstStyle/>
                    <a:p>
                      <a:pPr marL="0">
                        <a:lnSpc>
                          <a:spcPct val="100000"/>
                        </a:lnSpc>
                        <a:spcBef>
                          <a:spcPts val="0"/>
                        </a:spcBef>
                      </a:pPr>
                      <a:r>
                        <a:rPr sz="2800" dirty="0">
                          <a:solidFill>
                            <a:srgbClr val="231F20"/>
                          </a:solidFill>
                          <a:latin typeface="+mn-lt"/>
                          <a:cs typeface="Open Sans"/>
                        </a:rPr>
                        <a:t>29 </a:t>
                      </a:r>
                      <a:r>
                        <a:rPr sz="2800" spc="-5" dirty="0">
                          <a:solidFill>
                            <a:srgbClr val="231F20"/>
                          </a:solidFill>
                          <a:latin typeface="+mn-lt"/>
                          <a:cs typeface="Open Sans"/>
                        </a:rPr>
                        <a:t>Feb</a:t>
                      </a:r>
                      <a:r>
                        <a:rPr sz="2800" spc="-25" dirty="0">
                          <a:solidFill>
                            <a:srgbClr val="231F20"/>
                          </a:solidFill>
                          <a:latin typeface="+mn-lt"/>
                          <a:cs typeface="Open Sans"/>
                        </a:rPr>
                        <a:t> </a:t>
                      </a:r>
                      <a:r>
                        <a:rPr sz="2800" dirty="0">
                          <a:solidFill>
                            <a:srgbClr val="231F20"/>
                          </a:solidFill>
                          <a:latin typeface="+mn-lt"/>
                          <a:cs typeface="Open Sans"/>
                        </a:rPr>
                        <a:t>2020</a:t>
                      </a:r>
                      <a:endParaRPr sz="2800">
                        <a:latin typeface="+mn-lt"/>
                        <a:cs typeface="Open Sans"/>
                      </a:endParaRPr>
                    </a:p>
                  </a:txBody>
                  <a:tcPr marL="144000" marR="36000" marT="144000" marB="144000">
                    <a:solidFill>
                      <a:srgbClr val="C2AEC9"/>
                    </a:solidFill>
                  </a:tcPr>
                </a:tc>
                <a:tc>
                  <a:txBody>
                    <a:bodyPr/>
                    <a:lstStyle/>
                    <a:p>
                      <a:pPr marL="0">
                        <a:lnSpc>
                          <a:spcPct val="100000"/>
                        </a:lnSpc>
                        <a:spcBef>
                          <a:spcPts val="0"/>
                        </a:spcBef>
                      </a:pPr>
                      <a:r>
                        <a:rPr sz="2800" spc="-5" dirty="0">
                          <a:solidFill>
                            <a:srgbClr val="231F20"/>
                          </a:solidFill>
                          <a:latin typeface="+mn-lt"/>
                          <a:cs typeface="Open Sans"/>
                        </a:rPr>
                        <a:t>Lion Yard </a:t>
                      </a:r>
                      <a:r>
                        <a:rPr sz="2800" dirty="0">
                          <a:solidFill>
                            <a:srgbClr val="231F20"/>
                          </a:solidFill>
                          <a:latin typeface="+mn-lt"/>
                          <a:cs typeface="Open Sans"/>
                        </a:rPr>
                        <a:t>Shopping Centre, St </a:t>
                      </a:r>
                      <a:r>
                        <a:rPr sz="2800" spc="-5" dirty="0">
                          <a:solidFill>
                            <a:srgbClr val="231F20"/>
                          </a:solidFill>
                          <a:latin typeface="+mn-lt"/>
                          <a:cs typeface="Open Sans"/>
                        </a:rPr>
                        <a:t>Tibb’s Row, </a:t>
                      </a:r>
                      <a:r>
                        <a:rPr sz="2800" dirty="0">
                          <a:solidFill>
                            <a:srgbClr val="231F20"/>
                          </a:solidFill>
                          <a:latin typeface="+mn-lt"/>
                          <a:cs typeface="Open Sans"/>
                        </a:rPr>
                        <a:t>Cambridge, CB2</a:t>
                      </a:r>
                      <a:r>
                        <a:rPr sz="2800" spc="-20" dirty="0">
                          <a:solidFill>
                            <a:srgbClr val="231F20"/>
                          </a:solidFill>
                          <a:latin typeface="+mn-lt"/>
                          <a:cs typeface="Open Sans"/>
                        </a:rPr>
                        <a:t> </a:t>
                      </a:r>
                      <a:r>
                        <a:rPr sz="2800" dirty="0">
                          <a:solidFill>
                            <a:srgbClr val="231F20"/>
                          </a:solidFill>
                          <a:latin typeface="+mn-lt"/>
                          <a:cs typeface="Open Sans"/>
                        </a:rPr>
                        <a:t>3ET</a:t>
                      </a:r>
                      <a:endParaRPr sz="2800">
                        <a:latin typeface="+mn-lt"/>
                        <a:cs typeface="Open Sans"/>
                      </a:endParaRPr>
                    </a:p>
                  </a:txBody>
                  <a:tcPr marL="144000" marR="36000" marT="144000" marB="144000">
                    <a:solidFill>
                      <a:srgbClr val="CADEEC"/>
                    </a:solidFill>
                  </a:tcPr>
                </a:tc>
                <a:tc>
                  <a:txBody>
                    <a:bodyPr/>
                    <a:lstStyle/>
                    <a:p>
                      <a:pPr marL="0">
                        <a:lnSpc>
                          <a:spcPct val="100000"/>
                        </a:lnSpc>
                        <a:spcBef>
                          <a:spcPts val="0"/>
                        </a:spcBef>
                      </a:pPr>
                      <a:r>
                        <a:rPr sz="2800" dirty="0">
                          <a:solidFill>
                            <a:srgbClr val="231F20"/>
                          </a:solidFill>
                          <a:latin typeface="+mn-lt"/>
                          <a:cs typeface="Open Sans"/>
                        </a:rPr>
                        <a:t>10am –</a:t>
                      </a:r>
                      <a:r>
                        <a:rPr sz="2800" spc="-25" dirty="0">
                          <a:solidFill>
                            <a:srgbClr val="231F20"/>
                          </a:solidFill>
                          <a:latin typeface="+mn-lt"/>
                          <a:cs typeface="Open Sans"/>
                        </a:rPr>
                        <a:t> </a:t>
                      </a:r>
                      <a:r>
                        <a:rPr sz="2800" dirty="0">
                          <a:solidFill>
                            <a:srgbClr val="231F20"/>
                          </a:solidFill>
                          <a:latin typeface="+mn-lt"/>
                          <a:cs typeface="Open Sans"/>
                        </a:rPr>
                        <a:t>4pm</a:t>
                      </a:r>
                      <a:endParaRPr sz="2800">
                        <a:latin typeface="+mn-lt"/>
                        <a:cs typeface="Open Sans"/>
                      </a:endParaRPr>
                    </a:p>
                  </a:txBody>
                  <a:tcPr marL="144000" marR="36000" marT="144000" marB="144000">
                    <a:solidFill>
                      <a:srgbClr val="D0E7C2"/>
                    </a:solidFill>
                  </a:tcPr>
                </a:tc>
                <a:extLst>
                  <a:ext uri="{0D108BD9-81ED-4DB2-BD59-A6C34878D82A}">
                    <a16:rowId xmlns:a16="http://schemas.microsoft.com/office/drawing/2014/main" xmlns="" val="10001"/>
                  </a:ext>
                </a:extLst>
              </a:tr>
              <a:tr h="0">
                <a:tc>
                  <a:txBody>
                    <a:bodyPr/>
                    <a:lstStyle/>
                    <a:p>
                      <a:pPr marL="0">
                        <a:lnSpc>
                          <a:spcPct val="100000"/>
                        </a:lnSpc>
                        <a:spcBef>
                          <a:spcPts val="0"/>
                        </a:spcBef>
                      </a:pPr>
                      <a:r>
                        <a:rPr sz="2800" dirty="0">
                          <a:solidFill>
                            <a:srgbClr val="231F20"/>
                          </a:solidFill>
                          <a:latin typeface="+mn-lt"/>
                          <a:cs typeface="Open Sans"/>
                        </a:rPr>
                        <a:t>2 Mar</a:t>
                      </a:r>
                      <a:r>
                        <a:rPr sz="2800" spc="-20" dirty="0">
                          <a:solidFill>
                            <a:srgbClr val="231F20"/>
                          </a:solidFill>
                          <a:latin typeface="+mn-lt"/>
                          <a:cs typeface="Open Sans"/>
                        </a:rPr>
                        <a:t> </a:t>
                      </a:r>
                      <a:r>
                        <a:rPr sz="2800" dirty="0">
                          <a:solidFill>
                            <a:srgbClr val="231F20"/>
                          </a:solidFill>
                          <a:latin typeface="+mn-lt"/>
                          <a:cs typeface="Open Sans"/>
                        </a:rPr>
                        <a:t>2020</a:t>
                      </a:r>
                      <a:endParaRPr sz="2800">
                        <a:latin typeface="+mn-lt"/>
                        <a:cs typeface="Open Sans"/>
                      </a:endParaRPr>
                    </a:p>
                  </a:txBody>
                  <a:tcPr marL="144000" marR="36000" marT="144000" marB="144000">
                    <a:solidFill>
                      <a:srgbClr val="E7DFE9"/>
                    </a:solidFill>
                  </a:tcPr>
                </a:tc>
                <a:tc>
                  <a:txBody>
                    <a:bodyPr/>
                    <a:lstStyle/>
                    <a:p>
                      <a:pPr marL="0" marR="277495">
                        <a:lnSpc>
                          <a:spcPct val="100000"/>
                        </a:lnSpc>
                        <a:spcBef>
                          <a:spcPts val="0"/>
                        </a:spcBef>
                      </a:pPr>
                      <a:r>
                        <a:rPr sz="2800" dirty="0" smtClean="0">
                          <a:solidFill>
                            <a:srgbClr val="231F20"/>
                          </a:solidFill>
                          <a:latin typeface="+mn-lt"/>
                          <a:cs typeface="Open Sans"/>
                        </a:rPr>
                        <a:t>Cambrige </a:t>
                      </a:r>
                      <a:r>
                        <a:rPr sz="2800" spc="-5" dirty="0">
                          <a:solidFill>
                            <a:srgbClr val="231F20"/>
                          </a:solidFill>
                          <a:latin typeface="+mn-lt"/>
                          <a:cs typeface="Open Sans"/>
                        </a:rPr>
                        <a:t>United Football </a:t>
                      </a:r>
                      <a:r>
                        <a:rPr sz="2800" dirty="0">
                          <a:solidFill>
                            <a:srgbClr val="231F20"/>
                          </a:solidFill>
                          <a:latin typeface="+mn-lt"/>
                          <a:cs typeface="Open Sans"/>
                        </a:rPr>
                        <a:t>Club, Abbey Stadium, Newmarket </a:t>
                      </a:r>
                      <a:r>
                        <a:rPr sz="2800" spc="-5" dirty="0">
                          <a:solidFill>
                            <a:srgbClr val="231F20"/>
                          </a:solidFill>
                          <a:latin typeface="+mn-lt"/>
                          <a:cs typeface="Open Sans"/>
                        </a:rPr>
                        <a:t>Road,</a:t>
                      </a:r>
                      <a:r>
                        <a:rPr lang="en-GB" sz="2800" spc="-5" dirty="0">
                          <a:solidFill>
                            <a:srgbClr val="231F20"/>
                          </a:solidFill>
                          <a:latin typeface="+mn-lt"/>
                          <a:cs typeface="Open Sans"/>
                        </a:rPr>
                        <a:t> </a:t>
                      </a:r>
                      <a:r>
                        <a:rPr sz="2800" dirty="0">
                          <a:solidFill>
                            <a:srgbClr val="231F20"/>
                          </a:solidFill>
                          <a:latin typeface="+mn-lt"/>
                          <a:cs typeface="Open Sans"/>
                        </a:rPr>
                        <a:t>Cambridge, CB5</a:t>
                      </a:r>
                      <a:r>
                        <a:rPr sz="2800" spc="-5" dirty="0">
                          <a:solidFill>
                            <a:srgbClr val="231F20"/>
                          </a:solidFill>
                          <a:latin typeface="+mn-lt"/>
                          <a:cs typeface="Open Sans"/>
                        </a:rPr>
                        <a:t> </a:t>
                      </a:r>
                      <a:r>
                        <a:rPr sz="2800" dirty="0">
                          <a:solidFill>
                            <a:srgbClr val="231F20"/>
                          </a:solidFill>
                          <a:latin typeface="+mn-lt"/>
                          <a:cs typeface="Open Sans"/>
                        </a:rPr>
                        <a:t>8LN</a:t>
                      </a:r>
                      <a:endParaRPr sz="2800" dirty="0">
                        <a:latin typeface="+mn-lt"/>
                        <a:cs typeface="Open Sans"/>
                      </a:endParaRPr>
                    </a:p>
                  </a:txBody>
                  <a:tcPr marL="144000" marR="36000" marT="144000" marB="144000">
                    <a:solidFill>
                      <a:srgbClr val="EBF2F7"/>
                    </a:solidFill>
                  </a:tcPr>
                </a:tc>
                <a:tc>
                  <a:txBody>
                    <a:bodyPr/>
                    <a:lstStyle/>
                    <a:p>
                      <a:pPr marL="0">
                        <a:lnSpc>
                          <a:spcPct val="100000"/>
                        </a:lnSpc>
                        <a:spcBef>
                          <a:spcPts val="0"/>
                        </a:spcBef>
                      </a:pPr>
                      <a:r>
                        <a:rPr sz="2800" dirty="0">
                          <a:solidFill>
                            <a:srgbClr val="231F20"/>
                          </a:solidFill>
                          <a:latin typeface="+mn-lt"/>
                          <a:cs typeface="Open Sans"/>
                        </a:rPr>
                        <a:t>1pm –</a:t>
                      </a:r>
                      <a:r>
                        <a:rPr sz="2800" spc="-20" dirty="0">
                          <a:solidFill>
                            <a:srgbClr val="231F20"/>
                          </a:solidFill>
                          <a:latin typeface="+mn-lt"/>
                          <a:cs typeface="Open Sans"/>
                        </a:rPr>
                        <a:t> </a:t>
                      </a:r>
                      <a:r>
                        <a:rPr sz="2800" dirty="0">
                          <a:solidFill>
                            <a:srgbClr val="231F20"/>
                          </a:solidFill>
                          <a:latin typeface="+mn-lt"/>
                          <a:cs typeface="Open Sans"/>
                        </a:rPr>
                        <a:t>7pm</a:t>
                      </a:r>
                      <a:endParaRPr sz="2800">
                        <a:latin typeface="+mn-lt"/>
                        <a:cs typeface="Open Sans"/>
                      </a:endParaRPr>
                    </a:p>
                  </a:txBody>
                  <a:tcPr marL="144000" marR="36000" marT="144000" marB="144000">
                    <a:solidFill>
                      <a:srgbClr val="EDF6E8"/>
                    </a:solidFill>
                  </a:tcPr>
                </a:tc>
                <a:extLst>
                  <a:ext uri="{0D108BD9-81ED-4DB2-BD59-A6C34878D82A}">
                    <a16:rowId xmlns:a16="http://schemas.microsoft.com/office/drawing/2014/main" xmlns="" val="10002"/>
                  </a:ext>
                </a:extLst>
              </a:tr>
              <a:tr h="0">
                <a:tc>
                  <a:txBody>
                    <a:bodyPr/>
                    <a:lstStyle/>
                    <a:p>
                      <a:pPr marL="0">
                        <a:lnSpc>
                          <a:spcPct val="100000"/>
                        </a:lnSpc>
                        <a:spcBef>
                          <a:spcPts val="0"/>
                        </a:spcBef>
                      </a:pPr>
                      <a:r>
                        <a:rPr sz="2800" dirty="0">
                          <a:solidFill>
                            <a:srgbClr val="231F20"/>
                          </a:solidFill>
                          <a:latin typeface="+mn-lt"/>
                          <a:cs typeface="Open Sans"/>
                        </a:rPr>
                        <a:t>5 Mar</a:t>
                      </a:r>
                      <a:r>
                        <a:rPr sz="2800" spc="-20" dirty="0">
                          <a:solidFill>
                            <a:srgbClr val="231F20"/>
                          </a:solidFill>
                          <a:latin typeface="+mn-lt"/>
                          <a:cs typeface="Open Sans"/>
                        </a:rPr>
                        <a:t> </a:t>
                      </a:r>
                      <a:r>
                        <a:rPr sz="2800" dirty="0">
                          <a:solidFill>
                            <a:srgbClr val="231F20"/>
                          </a:solidFill>
                          <a:latin typeface="+mn-lt"/>
                          <a:cs typeface="Open Sans"/>
                        </a:rPr>
                        <a:t>2020</a:t>
                      </a:r>
                      <a:endParaRPr sz="2800">
                        <a:latin typeface="+mn-lt"/>
                        <a:cs typeface="Open Sans"/>
                      </a:endParaRPr>
                    </a:p>
                  </a:txBody>
                  <a:tcPr marL="144000" marR="36000" marT="144000" marB="144000">
                    <a:solidFill>
                      <a:srgbClr val="C2AEC9"/>
                    </a:solidFill>
                  </a:tcPr>
                </a:tc>
                <a:tc>
                  <a:txBody>
                    <a:bodyPr/>
                    <a:lstStyle/>
                    <a:p>
                      <a:pPr marL="0" marR="235585">
                        <a:lnSpc>
                          <a:spcPct val="100000"/>
                        </a:lnSpc>
                        <a:spcBef>
                          <a:spcPts val="0"/>
                        </a:spcBef>
                      </a:pPr>
                      <a:r>
                        <a:rPr sz="2800" spc="-5" dirty="0">
                          <a:solidFill>
                            <a:srgbClr val="231F20"/>
                          </a:solidFill>
                          <a:latin typeface="+mn-lt"/>
                          <a:cs typeface="Open Sans"/>
                        </a:rPr>
                        <a:t>Royal Papworth </a:t>
                      </a:r>
                      <a:r>
                        <a:rPr sz="2800" dirty="0">
                          <a:solidFill>
                            <a:srgbClr val="231F20"/>
                          </a:solidFill>
                          <a:latin typeface="+mn-lt"/>
                          <a:cs typeface="Open Sans"/>
                        </a:rPr>
                        <a:t>Hospital, </a:t>
                      </a:r>
                      <a:r>
                        <a:rPr sz="2800" spc="-5" dirty="0">
                          <a:solidFill>
                            <a:srgbClr val="231F20"/>
                          </a:solidFill>
                          <a:latin typeface="+mn-lt"/>
                          <a:cs typeface="Open Sans"/>
                        </a:rPr>
                        <a:t>Papworth Road, Trumpington, </a:t>
                      </a:r>
                      <a:r>
                        <a:rPr sz="2800" dirty="0">
                          <a:solidFill>
                            <a:srgbClr val="231F20"/>
                          </a:solidFill>
                          <a:latin typeface="+mn-lt"/>
                          <a:cs typeface="Open Sans"/>
                        </a:rPr>
                        <a:t>Cambridge, CB2</a:t>
                      </a:r>
                      <a:r>
                        <a:rPr sz="2800" spc="-5" dirty="0">
                          <a:solidFill>
                            <a:srgbClr val="231F20"/>
                          </a:solidFill>
                          <a:latin typeface="+mn-lt"/>
                          <a:cs typeface="Open Sans"/>
                        </a:rPr>
                        <a:t> </a:t>
                      </a:r>
                      <a:r>
                        <a:rPr sz="2800" dirty="0">
                          <a:solidFill>
                            <a:srgbClr val="231F20"/>
                          </a:solidFill>
                          <a:latin typeface="+mn-lt"/>
                          <a:cs typeface="Open Sans"/>
                        </a:rPr>
                        <a:t>0AY</a:t>
                      </a:r>
                      <a:endParaRPr sz="2800" dirty="0">
                        <a:latin typeface="+mn-lt"/>
                        <a:cs typeface="Open Sans"/>
                      </a:endParaRPr>
                    </a:p>
                  </a:txBody>
                  <a:tcPr marL="144000" marR="36000" marT="144000" marB="144000">
                    <a:solidFill>
                      <a:srgbClr val="CADEEC"/>
                    </a:solidFill>
                  </a:tcPr>
                </a:tc>
                <a:tc>
                  <a:txBody>
                    <a:bodyPr/>
                    <a:lstStyle/>
                    <a:p>
                      <a:pPr marL="0">
                        <a:lnSpc>
                          <a:spcPct val="100000"/>
                        </a:lnSpc>
                        <a:spcBef>
                          <a:spcPts val="0"/>
                        </a:spcBef>
                      </a:pPr>
                      <a:r>
                        <a:rPr sz="2800" dirty="0">
                          <a:solidFill>
                            <a:srgbClr val="231F20"/>
                          </a:solidFill>
                          <a:latin typeface="+mn-lt"/>
                          <a:cs typeface="Open Sans"/>
                        </a:rPr>
                        <a:t>10am –</a:t>
                      </a:r>
                      <a:r>
                        <a:rPr sz="2800" spc="-25" dirty="0">
                          <a:solidFill>
                            <a:srgbClr val="231F20"/>
                          </a:solidFill>
                          <a:latin typeface="+mn-lt"/>
                          <a:cs typeface="Open Sans"/>
                        </a:rPr>
                        <a:t> </a:t>
                      </a:r>
                      <a:r>
                        <a:rPr sz="2800" dirty="0">
                          <a:solidFill>
                            <a:srgbClr val="231F20"/>
                          </a:solidFill>
                          <a:latin typeface="+mn-lt"/>
                          <a:cs typeface="Open Sans"/>
                        </a:rPr>
                        <a:t>4pm</a:t>
                      </a:r>
                      <a:endParaRPr sz="2800">
                        <a:latin typeface="+mn-lt"/>
                        <a:cs typeface="Open Sans"/>
                      </a:endParaRPr>
                    </a:p>
                  </a:txBody>
                  <a:tcPr marL="144000" marR="36000" marT="144000" marB="144000">
                    <a:solidFill>
                      <a:srgbClr val="D0E7C2"/>
                    </a:solidFill>
                  </a:tcPr>
                </a:tc>
                <a:extLst>
                  <a:ext uri="{0D108BD9-81ED-4DB2-BD59-A6C34878D82A}">
                    <a16:rowId xmlns:a16="http://schemas.microsoft.com/office/drawing/2014/main" xmlns="" val="10003"/>
                  </a:ext>
                </a:extLst>
              </a:tr>
              <a:tr h="0">
                <a:tc>
                  <a:txBody>
                    <a:bodyPr/>
                    <a:lstStyle/>
                    <a:p>
                      <a:pPr marL="0">
                        <a:lnSpc>
                          <a:spcPct val="100000"/>
                        </a:lnSpc>
                        <a:spcBef>
                          <a:spcPts val="0"/>
                        </a:spcBef>
                      </a:pPr>
                      <a:r>
                        <a:rPr sz="2800" dirty="0">
                          <a:solidFill>
                            <a:srgbClr val="231F20"/>
                          </a:solidFill>
                          <a:latin typeface="+mn-lt"/>
                          <a:cs typeface="Open Sans"/>
                        </a:rPr>
                        <a:t>7 Mar</a:t>
                      </a:r>
                      <a:r>
                        <a:rPr sz="2800" spc="-20" dirty="0">
                          <a:solidFill>
                            <a:srgbClr val="231F20"/>
                          </a:solidFill>
                          <a:latin typeface="+mn-lt"/>
                          <a:cs typeface="Open Sans"/>
                        </a:rPr>
                        <a:t> </a:t>
                      </a:r>
                      <a:r>
                        <a:rPr sz="2800" dirty="0">
                          <a:solidFill>
                            <a:srgbClr val="231F20"/>
                          </a:solidFill>
                          <a:latin typeface="+mn-lt"/>
                          <a:cs typeface="Open Sans"/>
                        </a:rPr>
                        <a:t>2020</a:t>
                      </a:r>
                      <a:endParaRPr sz="2800">
                        <a:latin typeface="+mn-lt"/>
                        <a:cs typeface="Open Sans"/>
                      </a:endParaRPr>
                    </a:p>
                  </a:txBody>
                  <a:tcPr marL="144000" marR="36000" marT="144000" marB="144000">
                    <a:solidFill>
                      <a:srgbClr val="E7DFE9"/>
                    </a:solidFill>
                  </a:tcPr>
                </a:tc>
                <a:tc>
                  <a:txBody>
                    <a:bodyPr/>
                    <a:lstStyle/>
                    <a:p>
                      <a:pPr marL="0">
                        <a:lnSpc>
                          <a:spcPct val="100000"/>
                        </a:lnSpc>
                        <a:spcBef>
                          <a:spcPts val="0"/>
                        </a:spcBef>
                      </a:pPr>
                      <a:r>
                        <a:rPr sz="2800" spc="-5" dirty="0">
                          <a:solidFill>
                            <a:srgbClr val="231F20"/>
                          </a:solidFill>
                          <a:latin typeface="+mn-lt"/>
                          <a:cs typeface="Open Sans"/>
                        </a:rPr>
                        <a:t>Grafton </a:t>
                      </a:r>
                      <a:r>
                        <a:rPr sz="2800" dirty="0">
                          <a:solidFill>
                            <a:srgbClr val="231F20"/>
                          </a:solidFill>
                          <a:latin typeface="+mn-lt"/>
                          <a:cs typeface="Open Sans"/>
                        </a:rPr>
                        <a:t>Shopping Centre, Cambridge, CB1</a:t>
                      </a:r>
                      <a:r>
                        <a:rPr sz="2800" spc="-5" dirty="0">
                          <a:solidFill>
                            <a:srgbClr val="231F20"/>
                          </a:solidFill>
                          <a:latin typeface="+mn-lt"/>
                          <a:cs typeface="Open Sans"/>
                        </a:rPr>
                        <a:t> </a:t>
                      </a:r>
                      <a:r>
                        <a:rPr sz="2800" dirty="0">
                          <a:solidFill>
                            <a:srgbClr val="231F20"/>
                          </a:solidFill>
                          <a:latin typeface="+mn-lt"/>
                          <a:cs typeface="Open Sans"/>
                        </a:rPr>
                        <a:t>1PS</a:t>
                      </a:r>
                      <a:endParaRPr sz="2800">
                        <a:latin typeface="+mn-lt"/>
                        <a:cs typeface="Open Sans"/>
                      </a:endParaRPr>
                    </a:p>
                  </a:txBody>
                  <a:tcPr marL="144000" marR="36000" marT="144000" marB="144000">
                    <a:solidFill>
                      <a:srgbClr val="EBF2F7"/>
                    </a:solidFill>
                  </a:tcPr>
                </a:tc>
                <a:tc>
                  <a:txBody>
                    <a:bodyPr/>
                    <a:lstStyle/>
                    <a:p>
                      <a:pPr marL="0">
                        <a:lnSpc>
                          <a:spcPct val="100000"/>
                        </a:lnSpc>
                        <a:spcBef>
                          <a:spcPts val="0"/>
                        </a:spcBef>
                      </a:pPr>
                      <a:r>
                        <a:rPr sz="2800" dirty="0">
                          <a:solidFill>
                            <a:srgbClr val="231F20"/>
                          </a:solidFill>
                          <a:latin typeface="+mn-lt"/>
                          <a:cs typeface="Open Sans"/>
                        </a:rPr>
                        <a:t>10am –</a:t>
                      </a:r>
                      <a:r>
                        <a:rPr sz="2800" spc="-25" dirty="0">
                          <a:solidFill>
                            <a:srgbClr val="231F20"/>
                          </a:solidFill>
                          <a:latin typeface="+mn-lt"/>
                          <a:cs typeface="Open Sans"/>
                        </a:rPr>
                        <a:t> </a:t>
                      </a:r>
                      <a:r>
                        <a:rPr sz="2800" dirty="0">
                          <a:solidFill>
                            <a:srgbClr val="231F20"/>
                          </a:solidFill>
                          <a:latin typeface="+mn-lt"/>
                          <a:cs typeface="Open Sans"/>
                        </a:rPr>
                        <a:t>4pm</a:t>
                      </a:r>
                      <a:endParaRPr sz="2800">
                        <a:latin typeface="+mn-lt"/>
                        <a:cs typeface="Open Sans"/>
                      </a:endParaRPr>
                    </a:p>
                  </a:txBody>
                  <a:tcPr marL="144000" marR="36000" marT="144000" marB="144000">
                    <a:solidFill>
                      <a:srgbClr val="EDF6E8"/>
                    </a:solidFill>
                  </a:tcPr>
                </a:tc>
                <a:extLst>
                  <a:ext uri="{0D108BD9-81ED-4DB2-BD59-A6C34878D82A}">
                    <a16:rowId xmlns:a16="http://schemas.microsoft.com/office/drawing/2014/main" xmlns="" val="10004"/>
                  </a:ext>
                </a:extLst>
              </a:tr>
              <a:tr h="0">
                <a:tc>
                  <a:txBody>
                    <a:bodyPr/>
                    <a:lstStyle/>
                    <a:p>
                      <a:pPr marL="0">
                        <a:lnSpc>
                          <a:spcPct val="100000"/>
                        </a:lnSpc>
                        <a:spcBef>
                          <a:spcPts val="0"/>
                        </a:spcBef>
                      </a:pPr>
                      <a:r>
                        <a:rPr sz="2800" dirty="0">
                          <a:solidFill>
                            <a:srgbClr val="231F20"/>
                          </a:solidFill>
                          <a:latin typeface="+mn-lt"/>
                          <a:cs typeface="Open Sans"/>
                        </a:rPr>
                        <a:t>11 Mar</a:t>
                      </a:r>
                      <a:r>
                        <a:rPr sz="2800" spc="-25" dirty="0">
                          <a:solidFill>
                            <a:srgbClr val="231F20"/>
                          </a:solidFill>
                          <a:latin typeface="+mn-lt"/>
                          <a:cs typeface="Open Sans"/>
                        </a:rPr>
                        <a:t> </a:t>
                      </a:r>
                      <a:r>
                        <a:rPr sz="2800" dirty="0">
                          <a:solidFill>
                            <a:srgbClr val="231F20"/>
                          </a:solidFill>
                          <a:latin typeface="+mn-lt"/>
                          <a:cs typeface="Open Sans"/>
                        </a:rPr>
                        <a:t>2020</a:t>
                      </a:r>
                      <a:endParaRPr sz="2800">
                        <a:latin typeface="+mn-lt"/>
                        <a:cs typeface="Open Sans"/>
                      </a:endParaRPr>
                    </a:p>
                  </a:txBody>
                  <a:tcPr marL="144000" marR="36000" marT="144000" marB="144000">
                    <a:solidFill>
                      <a:srgbClr val="C2AEC9"/>
                    </a:solidFill>
                  </a:tcPr>
                </a:tc>
                <a:tc>
                  <a:txBody>
                    <a:bodyPr/>
                    <a:lstStyle/>
                    <a:p>
                      <a:pPr marL="0" marR="334645">
                        <a:lnSpc>
                          <a:spcPct val="100000"/>
                        </a:lnSpc>
                        <a:spcBef>
                          <a:spcPts val="0"/>
                        </a:spcBef>
                      </a:pPr>
                      <a:r>
                        <a:rPr sz="2800" dirty="0">
                          <a:solidFill>
                            <a:srgbClr val="231F20"/>
                          </a:solidFill>
                          <a:latin typeface="+mn-lt"/>
                          <a:cs typeface="Open Sans"/>
                        </a:rPr>
                        <a:t>Cambridge Science </a:t>
                      </a:r>
                      <a:r>
                        <a:rPr sz="2800" spc="-5" dirty="0" smtClean="0">
                          <a:solidFill>
                            <a:srgbClr val="231F20"/>
                          </a:solidFill>
                          <a:latin typeface="+mn-lt"/>
                          <a:cs typeface="Open Sans"/>
                        </a:rPr>
                        <a:t>Park</a:t>
                      </a:r>
                      <a:r>
                        <a:rPr sz="2800" dirty="0" smtClean="0">
                          <a:solidFill>
                            <a:srgbClr val="231F20"/>
                          </a:solidFill>
                          <a:latin typeface="+mn-lt"/>
                          <a:cs typeface="Open Sans"/>
                        </a:rPr>
                        <a:t>, </a:t>
                      </a:r>
                      <a:r>
                        <a:rPr sz="2800" dirty="0">
                          <a:solidFill>
                            <a:srgbClr val="231F20"/>
                          </a:solidFill>
                          <a:latin typeface="+mn-lt"/>
                          <a:cs typeface="Open Sans"/>
                        </a:rPr>
                        <a:t>Cowley </a:t>
                      </a:r>
                      <a:r>
                        <a:rPr sz="2800" spc="-5" dirty="0">
                          <a:solidFill>
                            <a:srgbClr val="231F20"/>
                          </a:solidFill>
                          <a:latin typeface="+mn-lt"/>
                          <a:cs typeface="Open Sans"/>
                        </a:rPr>
                        <a:t>Road,</a:t>
                      </a:r>
                      <a:r>
                        <a:rPr lang="en-GB" sz="2800" spc="-5" dirty="0">
                          <a:solidFill>
                            <a:srgbClr val="231F20"/>
                          </a:solidFill>
                          <a:latin typeface="+mn-lt"/>
                          <a:cs typeface="Open Sans"/>
                        </a:rPr>
                        <a:t> </a:t>
                      </a:r>
                      <a:r>
                        <a:rPr sz="2800" dirty="0">
                          <a:solidFill>
                            <a:srgbClr val="231F20"/>
                          </a:solidFill>
                          <a:latin typeface="+mn-lt"/>
                          <a:cs typeface="Open Sans"/>
                        </a:rPr>
                        <a:t>Cambridge, CB4</a:t>
                      </a:r>
                      <a:r>
                        <a:rPr sz="2800" spc="-5" dirty="0">
                          <a:solidFill>
                            <a:srgbClr val="231F20"/>
                          </a:solidFill>
                          <a:latin typeface="+mn-lt"/>
                          <a:cs typeface="Open Sans"/>
                        </a:rPr>
                        <a:t> </a:t>
                      </a:r>
                      <a:r>
                        <a:rPr sz="2800" dirty="0">
                          <a:solidFill>
                            <a:srgbClr val="231F20"/>
                          </a:solidFill>
                          <a:latin typeface="+mn-lt"/>
                          <a:cs typeface="Open Sans"/>
                        </a:rPr>
                        <a:t>0WS</a:t>
                      </a:r>
                      <a:endParaRPr sz="2800" dirty="0">
                        <a:latin typeface="+mn-lt"/>
                        <a:cs typeface="Open Sans"/>
                      </a:endParaRPr>
                    </a:p>
                  </a:txBody>
                  <a:tcPr marL="144000" marR="36000" marT="144000" marB="144000">
                    <a:solidFill>
                      <a:srgbClr val="CADEEC"/>
                    </a:solidFill>
                  </a:tcPr>
                </a:tc>
                <a:tc>
                  <a:txBody>
                    <a:bodyPr/>
                    <a:lstStyle/>
                    <a:p>
                      <a:pPr marL="0">
                        <a:lnSpc>
                          <a:spcPct val="100000"/>
                        </a:lnSpc>
                        <a:spcBef>
                          <a:spcPts val="0"/>
                        </a:spcBef>
                      </a:pPr>
                      <a:r>
                        <a:rPr sz="2800" spc="-20" dirty="0">
                          <a:solidFill>
                            <a:srgbClr val="231F20"/>
                          </a:solidFill>
                          <a:latin typeface="+mn-lt"/>
                          <a:cs typeface="Open Sans"/>
                        </a:rPr>
                        <a:t>12pm </a:t>
                      </a:r>
                      <a:r>
                        <a:rPr sz="2800" dirty="0">
                          <a:solidFill>
                            <a:srgbClr val="231F20"/>
                          </a:solidFill>
                          <a:latin typeface="+mn-lt"/>
                          <a:cs typeface="Open Sans"/>
                        </a:rPr>
                        <a:t>–</a:t>
                      </a:r>
                      <a:r>
                        <a:rPr sz="2800" spc="-110" dirty="0">
                          <a:solidFill>
                            <a:srgbClr val="231F20"/>
                          </a:solidFill>
                          <a:latin typeface="+mn-lt"/>
                          <a:cs typeface="Open Sans"/>
                        </a:rPr>
                        <a:t> </a:t>
                      </a:r>
                      <a:r>
                        <a:rPr sz="2800" spc="-25" dirty="0">
                          <a:solidFill>
                            <a:srgbClr val="231F20"/>
                          </a:solidFill>
                          <a:latin typeface="+mn-lt"/>
                          <a:cs typeface="Open Sans"/>
                        </a:rPr>
                        <a:t>3:30pm</a:t>
                      </a:r>
                      <a:endParaRPr sz="2800">
                        <a:latin typeface="+mn-lt"/>
                        <a:cs typeface="Open Sans"/>
                      </a:endParaRPr>
                    </a:p>
                  </a:txBody>
                  <a:tcPr marL="144000" marR="36000" marT="144000" marB="144000">
                    <a:solidFill>
                      <a:srgbClr val="D0E7C2"/>
                    </a:solidFill>
                  </a:tcPr>
                </a:tc>
                <a:extLst>
                  <a:ext uri="{0D108BD9-81ED-4DB2-BD59-A6C34878D82A}">
                    <a16:rowId xmlns:a16="http://schemas.microsoft.com/office/drawing/2014/main" xmlns="" val="10005"/>
                  </a:ext>
                </a:extLst>
              </a:tr>
              <a:tr h="0">
                <a:tc>
                  <a:txBody>
                    <a:bodyPr/>
                    <a:lstStyle/>
                    <a:p>
                      <a:pPr marL="0">
                        <a:lnSpc>
                          <a:spcPct val="100000"/>
                        </a:lnSpc>
                        <a:spcBef>
                          <a:spcPts val="0"/>
                        </a:spcBef>
                      </a:pPr>
                      <a:r>
                        <a:rPr sz="2800" dirty="0">
                          <a:solidFill>
                            <a:srgbClr val="231F20"/>
                          </a:solidFill>
                          <a:latin typeface="+mn-lt"/>
                          <a:cs typeface="Open Sans"/>
                        </a:rPr>
                        <a:t>20 Mar</a:t>
                      </a:r>
                      <a:r>
                        <a:rPr sz="2800" spc="-25" dirty="0">
                          <a:solidFill>
                            <a:srgbClr val="231F20"/>
                          </a:solidFill>
                          <a:latin typeface="+mn-lt"/>
                          <a:cs typeface="Open Sans"/>
                        </a:rPr>
                        <a:t> </a:t>
                      </a:r>
                      <a:r>
                        <a:rPr sz="2800" dirty="0">
                          <a:solidFill>
                            <a:srgbClr val="231F20"/>
                          </a:solidFill>
                          <a:latin typeface="+mn-lt"/>
                          <a:cs typeface="Open Sans"/>
                        </a:rPr>
                        <a:t>2020</a:t>
                      </a:r>
                      <a:endParaRPr sz="2800">
                        <a:latin typeface="+mn-lt"/>
                        <a:cs typeface="Open Sans"/>
                      </a:endParaRPr>
                    </a:p>
                  </a:txBody>
                  <a:tcPr marL="144000" marR="36000" marT="144000" marB="144000">
                    <a:solidFill>
                      <a:srgbClr val="E7DFE9"/>
                    </a:solidFill>
                  </a:tcPr>
                </a:tc>
                <a:tc>
                  <a:txBody>
                    <a:bodyPr/>
                    <a:lstStyle/>
                    <a:p>
                      <a:pPr marL="0">
                        <a:lnSpc>
                          <a:spcPct val="100000"/>
                        </a:lnSpc>
                        <a:spcBef>
                          <a:spcPts val="0"/>
                        </a:spcBef>
                      </a:pPr>
                      <a:r>
                        <a:rPr sz="2800" spc="-5" dirty="0">
                          <a:solidFill>
                            <a:srgbClr val="231F20"/>
                          </a:solidFill>
                          <a:latin typeface="+mn-lt"/>
                          <a:cs typeface="Open Sans"/>
                        </a:rPr>
                        <a:t>The </a:t>
                      </a:r>
                      <a:r>
                        <a:rPr sz="2800" dirty="0">
                          <a:solidFill>
                            <a:srgbClr val="231F20"/>
                          </a:solidFill>
                          <a:latin typeface="+mn-lt"/>
                          <a:cs typeface="Open Sans"/>
                        </a:rPr>
                        <a:t>Hauser </a:t>
                      </a:r>
                      <a:r>
                        <a:rPr sz="2800" spc="-5" dirty="0">
                          <a:solidFill>
                            <a:srgbClr val="231F20"/>
                          </a:solidFill>
                          <a:latin typeface="+mn-lt"/>
                          <a:cs typeface="Open Sans"/>
                        </a:rPr>
                        <a:t>Forum, </a:t>
                      </a:r>
                      <a:r>
                        <a:rPr sz="2800" dirty="0">
                          <a:solidFill>
                            <a:srgbClr val="231F20"/>
                          </a:solidFill>
                          <a:latin typeface="+mn-lt"/>
                          <a:cs typeface="Open Sans"/>
                        </a:rPr>
                        <a:t>3 Charles Babbage </a:t>
                      </a:r>
                      <a:r>
                        <a:rPr sz="2800" spc="-5" dirty="0">
                          <a:solidFill>
                            <a:srgbClr val="231F20"/>
                          </a:solidFill>
                          <a:latin typeface="+mn-lt"/>
                          <a:cs typeface="Open Sans"/>
                        </a:rPr>
                        <a:t>Road, </a:t>
                      </a:r>
                      <a:r>
                        <a:rPr sz="2800" dirty="0">
                          <a:solidFill>
                            <a:srgbClr val="231F20"/>
                          </a:solidFill>
                          <a:latin typeface="+mn-lt"/>
                          <a:cs typeface="Open Sans"/>
                        </a:rPr>
                        <a:t>Cambridge, CB3</a:t>
                      </a:r>
                      <a:r>
                        <a:rPr sz="2800" spc="-35" dirty="0">
                          <a:solidFill>
                            <a:srgbClr val="231F20"/>
                          </a:solidFill>
                          <a:latin typeface="+mn-lt"/>
                          <a:cs typeface="Open Sans"/>
                        </a:rPr>
                        <a:t> </a:t>
                      </a:r>
                      <a:r>
                        <a:rPr sz="2800" dirty="0">
                          <a:solidFill>
                            <a:srgbClr val="231F20"/>
                          </a:solidFill>
                          <a:latin typeface="+mn-lt"/>
                          <a:cs typeface="Open Sans"/>
                        </a:rPr>
                        <a:t>0GT</a:t>
                      </a:r>
                      <a:endParaRPr sz="2800">
                        <a:latin typeface="+mn-lt"/>
                        <a:cs typeface="Open Sans"/>
                      </a:endParaRPr>
                    </a:p>
                  </a:txBody>
                  <a:tcPr marL="144000" marR="36000" marT="144000" marB="144000">
                    <a:solidFill>
                      <a:srgbClr val="EBF2F7"/>
                    </a:solidFill>
                  </a:tcPr>
                </a:tc>
                <a:tc>
                  <a:txBody>
                    <a:bodyPr/>
                    <a:lstStyle/>
                    <a:p>
                      <a:pPr marL="0">
                        <a:lnSpc>
                          <a:spcPct val="100000"/>
                        </a:lnSpc>
                        <a:spcBef>
                          <a:spcPts val="0"/>
                        </a:spcBef>
                      </a:pPr>
                      <a:r>
                        <a:rPr sz="2800" dirty="0">
                          <a:solidFill>
                            <a:srgbClr val="231F20"/>
                          </a:solidFill>
                          <a:latin typeface="+mn-lt"/>
                          <a:cs typeface="Open Sans"/>
                        </a:rPr>
                        <a:t>1pm -</a:t>
                      </a:r>
                      <a:r>
                        <a:rPr sz="2800" spc="-20" dirty="0">
                          <a:solidFill>
                            <a:srgbClr val="231F20"/>
                          </a:solidFill>
                          <a:latin typeface="+mn-lt"/>
                          <a:cs typeface="Open Sans"/>
                        </a:rPr>
                        <a:t> </a:t>
                      </a:r>
                      <a:r>
                        <a:rPr sz="2800" dirty="0">
                          <a:solidFill>
                            <a:srgbClr val="231F20"/>
                          </a:solidFill>
                          <a:latin typeface="+mn-lt"/>
                          <a:cs typeface="Open Sans"/>
                        </a:rPr>
                        <a:t>7pm</a:t>
                      </a:r>
                      <a:endParaRPr sz="2800" dirty="0">
                        <a:latin typeface="+mn-lt"/>
                        <a:cs typeface="Open Sans"/>
                      </a:endParaRPr>
                    </a:p>
                  </a:txBody>
                  <a:tcPr marL="144000" marR="36000" marT="144000" marB="144000">
                    <a:solidFill>
                      <a:srgbClr val="EDF6E8"/>
                    </a:solidFill>
                  </a:tcPr>
                </a:tc>
                <a:extLst>
                  <a:ext uri="{0D108BD9-81ED-4DB2-BD59-A6C34878D82A}">
                    <a16:rowId xmlns:a16="http://schemas.microsoft.com/office/drawing/2014/main" xmlns="" val="10006"/>
                  </a:ext>
                </a:extLst>
              </a:tr>
            </a:tbl>
          </a:graphicData>
        </a:graphic>
      </p:graphicFrame>
      <p:sp>
        <p:nvSpPr>
          <p:cNvPr id="9" name="object 23">
            <a:extLst>
              <a:ext uri="{FF2B5EF4-FFF2-40B4-BE49-F238E27FC236}">
                <a16:creationId xmlns:a16="http://schemas.microsoft.com/office/drawing/2014/main" xmlns="" id="{5F919946-CBD9-41F9-8857-91827F90E2C5}"/>
              </a:ext>
            </a:extLst>
          </p:cNvPr>
          <p:cNvSpPr txBox="1"/>
          <p:nvPr/>
        </p:nvSpPr>
        <p:spPr>
          <a:xfrm>
            <a:off x="815922" y="9234264"/>
            <a:ext cx="19453278" cy="1070165"/>
          </a:xfrm>
          <a:prstGeom prst="rect">
            <a:avLst/>
          </a:prstGeom>
        </p:spPr>
        <p:txBody>
          <a:bodyPr vert="horz" wrap="square" lIns="0" tIns="84455" rIns="0" bIns="0" rtlCol="0">
            <a:spAutoFit/>
          </a:bodyPr>
          <a:lstStyle/>
          <a:p>
            <a:pPr>
              <a:lnSpc>
                <a:spcPct val="100000"/>
              </a:lnSpc>
              <a:spcBef>
                <a:spcPts val="600"/>
              </a:spcBef>
            </a:pPr>
            <a:r>
              <a:rPr lang="en-GB" sz="3200" dirty="0">
                <a:solidFill>
                  <a:schemeClr val="tx1">
                    <a:lumMod val="75000"/>
                    <a:lumOff val="25000"/>
                  </a:schemeClr>
                </a:solidFill>
                <a:cs typeface="Open Sans"/>
              </a:rPr>
              <a:t>The consultation materials, including the consultation leaflet and feedback form, will also be available to view at information various across the region between </a:t>
            </a:r>
            <a:r>
              <a:rPr lang="en-GB" sz="3200" b="1" dirty="0">
                <a:solidFill>
                  <a:schemeClr val="tx1">
                    <a:lumMod val="75000"/>
                    <a:lumOff val="25000"/>
                  </a:schemeClr>
                </a:solidFill>
                <a:cs typeface="Open Sans"/>
              </a:rPr>
              <a:t>Thursday 27 February </a:t>
            </a:r>
            <a:r>
              <a:rPr lang="en-GB" sz="3200" dirty="0">
                <a:solidFill>
                  <a:schemeClr val="tx1">
                    <a:lumMod val="75000"/>
                    <a:lumOff val="25000"/>
                  </a:schemeClr>
                </a:solidFill>
                <a:cs typeface="Open Sans"/>
              </a:rPr>
              <a:t>and </a:t>
            </a:r>
            <a:r>
              <a:rPr lang="en-GB" sz="3200" b="1" dirty="0">
                <a:solidFill>
                  <a:schemeClr val="tx1">
                    <a:lumMod val="75000"/>
                    <a:lumOff val="25000"/>
                  </a:schemeClr>
                </a:solidFill>
                <a:cs typeface="Open Sans"/>
              </a:rPr>
              <a:t>Friday 3 April 2020</a:t>
            </a:r>
            <a:r>
              <a:rPr lang="en-GB" sz="3200" dirty="0">
                <a:solidFill>
                  <a:schemeClr val="tx1">
                    <a:lumMod val="75000"/>
                    <a:lumOff val="25000"/>
                  </a:schemeClr>
                </a:solidFill>
                <a:cs typeface="Open Sans"/>
              </a:rPr>
              <a:t>. </a:t>
            </a:r>
          </a:p>
        </p:txBody>
      </p:sp>
    </p:spTree>
    <p:extLst>
      <p:ext uri="{BB962C8B-B14F-4D97-AF65-F5344CB8AC3E}">
        <p14:creationId xmlns:p14="http://schemas.microsoft.com/office/powerpoint/2010/main" val="200625128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Arup Theme Widescreen New (16x9)">
  <a:themeElements>
    <a:clrScheme name="ArupColourTheme_19June2010">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Custom 299">
      <a:majorFont>
        <a:latin typeface="Arial"/>
        <a:ea typeface=""/>
        <a:cs typeface=""/>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noFill/>
        <a:ln>
          <a:solidFill>
            <a:schemeClr val="accent2"/>
          </a:solidFill>
        </a:ln>
      </a:spPr>
      <a:bodyPr/>
      <a:lstStyle/>
    </a:lnDef>
  </a:objectDefaults>
  <a:extraClrSchemeLst>
    <a:extraClrScheme>
      <a:clrScheme name="AGAM09_Template_Final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AM09_Template_Final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AM09_Template_Final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AM09_Template_Final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AM09_Template_Final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AM09_Template_Final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AM09_Template_Final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AM09_Template_Final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AM09_Template_Final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AM09_Template_Final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AM09_Template_Final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AM09_Template_Final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AM09_Template_Final_Final 13">
        <a:dk1>
          <a:srgbClr val="000000"/>
        </a:dk1>
        <a:lt1>
          <a:srgbClr val="FFFFFF"/>
        </a:lt1>
        <a:dk2>
          <a:srgbClr val="000000"/>
        </a:dk2>
        <a:lt2>
          <a:srgbClr val="B1B3B6"/>
        </a:lt2>
        <a:accent1>
          <a:srgbClr val="FFB60F"/>
        </a:accent1>
        <a:accent2>
          <a:srgbClr val="D1005D"/>
        </a:accent2>
        <a:accent3>
          <a:srgbClr val="FFFFFF"/>
        </a:accent3>
        <a:accent4>
          <a:srgbClr val="000000"/>
        </a:accent4>
        <a:accent5>
          <a:srgbClr val="FFD7AA"/>
        </a:accent5>
        <a:accent6>
          <a:srgbClr val="BD005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AGAM09_Template_Final_Final 14">
        <a:dk1>
          <a:srgbClr val="000000"/>
        </a:dk1>
        <a:lt1>
          <a:srgbClr val="FFFFFF"/>
        </a:lt1>
        <a:dk2>
          <a:srgbClr val="000000"/>
        </a:dk2>
        <a:lt2>
          <a:srgbClr val="B1B3B6"/>
        </a:lt2>
        <a:accent1>
          <a:srgbClr val="FF3399"/>
        </a:accent1>
        <a:accent2>
          <a:srgbClr val="FF7DBE"/>
        </a:accent2>
        <a:accent3>
          <a:srgbClr val="FFFFFF"/>
        </a:accent3>
        <a:accent4>
          <a:srgbClr val="000000"/>
        </a:accent4>
        <a:accent5>
          <a:srgbClr val="FFADCA"/>
        </a:accent5>
        <a:accent6>
          <a:srgbClr val="E771AC"/>
        </a:accent6>
        <a:hlink>
          <a:srgbClr val="FF97CB"/>
        </a:hlink>
        <a:folHlink>
          <a:srgbClr val="FFCD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Arup Theme Widescreen New (16x9)" id="{9983C59E-4485-470D-A524-7B407A73600D}" vid="{289BEDFB-948F-4B97-A519-7714F537DE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EB9E151042D34B87505A97CFF82F2E" ma:contentTypeVersion="9" ma:contentTypeDescription="Create a new document." ma:contentTypeScope="" ma:versionID="e363aa6db2fb7ebe97e592a737d04c12">
  <xsd:schema xmlns:xsd="http://www.w3.org/2001/XMLSchema" xmlns:xs="http://www.w3.org/2001/XMLSchema" xmlns:p="http://schemas.microsoft.com/office/2006/metadata/properties" xmlns:ns3="92bc7304-306d-4846-a492-2ac93a0c8d0f" targetNamespace="http://schemas.microsoft.com/office/2006/metadata/properties" ma:root="true" ma:fieldsID="6daad0f97fe40ac7a7e3dbf04438e32e" ns3:_="">
    <xsd:import namespace="92bc7304-306d-4846-a492-2ac93a0c8d0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bc7304-306d-4846-a492-2ac93a0c8d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1CB93E6-97A8-4B31-B8B5-2F1DFBFD66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bc7304-306d-4846-a492-2ac93a0c8d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654626-C705-4649-AD09-097C00D2D032}">
  <ds:schemaRefs>
    <ds:schemaRef ds:uri="http://schemas.microsoft.com/sharepoint/v3/contenttype/forms"/>
  </ds:schemaRefs>
</ds:datastoreItem>
</file>

<file path=customXml/itemProps3.xml><?xml version="1.0" encoding="utf-8"?>
<ds:datastoreItem xmlns:ds="http://schemas.openxmlformats.org/officeDocument/2006/customXml" ds:itemID="{2DB83043-3460-44F1-846E-3DA30ACF5CEA}">
  <ds:schemaRefs>
    <ds:schemaRef ds:uri="http://www.w3.org/XML/1998/namespace"/>
    <ds:schemaRef ds:uri="http://purl.org/dc/terms/"/>
    <ds:schemaRef ds:uri="http://purl.org/dc/dcmitype/"/>
    <ds:schemaRef ds:uri="92bc7304-306d-4846-a492-2ac93a0c8d0f"/>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Steer Screen ENGLISH (UK)</Template>
  <TotalTime>10658</TotalTime>
  <Words>994</Words>
  <Application>Microsoft Macintosh PowerPoint</Application>
  <PresentationFormat>Custom</PresentationFormat>
  <Paragraphs>131</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Arup Theme Widescreen New (16x9)</vt:lpstr>
      <vt:lpstr>PowerPoint Presentation</vt:lpstr>
      <vt:lpstr>CAM Public Consultation – Overview </vt:lpstr>
      <vt:lpstr>Where are we now? </vt:lpstr>
      <vt:lpstr>CAM Public Consultation – The Need for CAM</vt:lpstr>
      <vt:lpstr>CAM Public Consultation – The Benefits</vt:lpstr>
      <vt:lpstr>What is CAM?</vt:lpstr>
      <vt:lpstr>Focus of the CAM consultation</vt:lpstr>
      <vt:lpstr>CAM Public Consultation </vt:lpstr>
      <vt:lpstr>CAM Public Consultation </vt:lpstr>
      <vt:lpstr>CAM Public Consultation – Route Alignment (Option A) </vt:lpstr>
      <vt:lpstr>CAM Public Consultation – Route Alignment (Option B) </vt:lpstr>
      <vt:lpstr>CAM Public Consultation – The Portal </vt:lpstr>
      <vt:lpstr>City Centre Locations </vt:lpstr>
      <vt:lpstr>CAM Public Consultation – Mainline Interchange</vt:lpstr>
      <vt:lpstr>CAM Public Consultation – The Technology</vt:lpstr>
      <vt:lpstr>CAM Public Consultation – Next steps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Tiorenis eum nobis inctas aut magnam vendelique et volesed ictempo rporeptae</dc:title>
  <dc:creator>Tom Leach</dc:creator>
  <cp:lastModifiedBy>Jeanette Walker</cp:lastModifiedBy>
  <cp:revision>201</cp:revision>
  <cp:lastPrinted>2020-02-05T07:01:28Z</cp:lastPrinted>
  <dcterms:created xsi:type="dcterms:W3CDTF">2019-01-09T15:07:40Z</dcterms:created>
  <dcterms:modified xsi:type="dcterms:W3CDTF">2020-03-16T09:37:01Z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0x010100A0EB9E151042D34B87505A97CFF82F2E</vt:lpwstr>
  </property>
  <property fmtid="{D5CDD505-2E9C-101B-9397-08002B2CF9AE}" pid="3" name="TemplateUrl">
    <vt:lpwstr/>
  </property>
  <property fmtid="{D5CDD505-2E9C-101B-9397-08002B2CF9AE}" pid="4" name="Order">
    <vt:r8>11237500</vt:r8>
  </property>
  <property fmtid="{D5CDD505-2E9C-101B-9397-08002B2CF9AE}" pid="5" name="ComplianceAssetId">
    <vt:lpwstr/>
  </property>
  <property fmtid="{D5CDD505-2E9C-101B-9397-08002B2CF9AE}" pid="6" name="xd_Signature">
    <vt:bool>false</vt:bool>
  </property>
  <property fmtid="{D5CDD505-2E9C-101B-9397-08002B2CF9AE}" pid="7" name="xd_ProgID">
    <vt:lpwstr/>
  </property>
  <property fmtid="{D5CDD505-2E9C-101B-9397-08002B2CF9AE}" pid="8" name="MSIP_Label_bb0448d4-1b6c-4670-88b9-0606aa4680da_Enabled">
    <vt:lpwstr>true</vt:lpwstr>
  </property>
  <property fmtid="{D5CDD505-2E9C-101B-9397-08002B2CF9AE}" pid="9" name="MSIP_Label_bb0448d4-1b6c-4670-88b9-0606aa4680da_SetDate">
    <vt:lpwstr>2019-10-02T06:31:30Z</vt:lpwstr>
  </property>
  <property fmtid="{D5CDD505-2E9C-101B-9397-08002B2CF9AE}" pid="10" name="MSIP_Label_bb0448d4-1b6c-4670-88b9-0606aa4680da_Method">
    <vt:lpwstr>Standard</vt:lpwstr>
  </property>
  <property fmtid="{D5CDD505-2E9C-101B-9397-08002B2CF9AE}" pid="11" name="MSIP_Label_bb0448d4-1b6c-4670-88b9-0606aa4680da_Name">
    <vt:lpwstr>OFFICIAL</vt:lpwstr>
  </property>
  <property fmtid="{D5CDD505-2E9C-101B-9397-08002B2CF9AE}" pid="12" name="MSIP_Label_bb0448d4-1b6c-4670-88b9-0606aa4680da_SiteId">
    <vt:lpwstr>66c9b3de-4a43-4c2b-b3a2-a3f312c01394</vt:lpwstr>
  </property>
  <property fmtid="{D5CDD505-2E9C-101B-9397-08002B2CF9AE}" pid="13" name="MSIP_Label_bb0448d4-1b6c-4670-88b9-0606aa4680da_ActionId">
    <vt:lpwstr>54e45b70-2653-4fc8-95d2-00006f4d0eb4</vt:lpwstr>
  </property>
  <property fmtid="{D5CDD505-2E9C-101B-9397-08002B2CF9AE}" pid="14" name="MSIP_Label_bb0448d4-1b6c-4670-88b9-0606aa4680da_ContentBits">
    <vt:lpwstr>0</vt:lpwstr>
  </property>
</Properties>
</file>