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5" r:id="rId2"/>
  </p:sldMasterIdLst>
  <p:notesMasterIdLst>
    <p:notesMasterId r:id="rId11"/>
  </p:notesMasterIdLst>
  <p:sldIdLst>
    <p:sldId id="378" r:id="rId3"/>
    <p:sldId id="393" r:id="rId4"/>
    <p:sldId id="359" r:id="rId5"/>
    <p:sldId id="360" r:id="rId6"/>
    <p:sldId id="364" r:id="rId7"/>
    <p:sldId id="365" r:id="rId8"/>
    <p:sldId id="363" r:id="rId9"/>
    <p:sldId id="256" r:id="rId10"/>
  </p:sldIdLst>
  <p:sldSz cx="9144000" cy="6858000" type="screen4x3"/>
  <p:notesSz cx="9236075" cy="6950075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00DA6E-4807-45EB-BB2A-2F5C0975731C}" v="23" dt="2020-02-03T11:29:21.757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3" autoAdjust="0"/>
    <p:restoredTop sz="82183" autoAdjust="0"/>
  </p:normalViewPr>
  <p:slideViewPr>
    <p:cSldViewPr snapToGrid="0">
      <p:cViewPr varScale="1">
        <p:scale>
          <a:sx n="97" d="100"/>
          <a:sy n="97" d="100"/>
        </p:scale>
        <p:origin x="-11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7" Type="http://schemas.microsoft.com/office/2016/11/relationships/changesInfo" Target="changesInfos/changesInfo1.xml"/><Relationship Id="rId18" Type="http://schemas.microsoft.com/office/2015/10/relationships/revisionInfo" Target="revisionInfo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 Lewis" userId="e07bf682-d62e-496c-8c38-ece570604881" providerId="ADAL" clId="{5A00DA6E-4807-45EB-BB2A-2F5C0975731C}"/>
    <pc:docChg chg="undo custSel addSld delSld modSld">
      <pc:chgData name="Chris Lewis" userId="e07bf682-d62e-496c-8c38-ece570604881" providerId="ADAL" clId="{5A00DA6E-4807-45EB-BB2A-2F5C0975731C}" dt="2020-02-03T11:29:22.611" v="524" actId="113"/>
      <pc:docMkLst>
        <pc:docMk/>
      </pc:docMkLst>
      <pc:sldChg chg="addSp delSp modSp add">
        <pc:chgData name="Chris Lewis" userId="e07bf682-d62e-496c-8c38-ece570604881" providerId="ADAL" clId="{5A00DA6E-4807-45EB-BB2A-2F5C0975731C}" dt="2020-02-03T11:27:12.467" v="516" actId="1076"/>
        <pc:sldMkLst>
          <pc:docMk/>
          <pc:sldMk cId="0" sldId="256"/>
        </pc:sldMkLst>
        <pc:spChg chg="add mod">
          <ac:chgData name="Chris Lewis" userId="e07bf682-d62e-496c-8c38-ece570604881" providerId="ADAL" clId="{5A00DA6E-4807-45EB-BB2A-2F5C0975731C}" dt="2020-02-03T11:27:12.467" v="516" actId="1076"/>
          <ac:spMkLst>
            <pc:docMk/>
            <pc:sldMk cId="0" sldId="256"/>
            <ac:spMk id="3" creationId="{915AC9FB-D4EA-48EA-B835-235CE1B7E610}"/>
          </ac:spMkLst>
        </pc:spChg>
        <pc:spChg chg="del">
          <ac:chgData name="Chris Lewis" userId="e07bf682-d62e-496c-8c38-ece570604881" providerId="ADAL" clId="{5A00DA6E-4807-45EB-BB2A-2F5C0975731C}" dt="2020-02-03T11:11:45.836" v="9" actId="478"/>
          <ac:spMkLst>
            <pc:docMk/>
            <pc:sldMk cId="0" sldId="256"/>
            <ac:spMk id="4" creationId="{4D99989F-2486-415D-A438-CB7F25B482BC}"/>
          </ac:spMkLst>
        </pc:spChg>
        <pc:spChg chg="add mod">
          <ac:chgData name="Chris Lewis" userId="e07bf682-d62e-496c-8c38-ece570604881" providerId="ADAL" clId="{5A00DA6E-4807-45EB-BB2A-2F5C0975731C}" dt="2020-02-03T11:26:18.433" v="476" actId="1076"/>
          <ac:spMkLst>
            <pc:docMk/>
            <pc:sldMk cId="0" sldId="256"/>
            <ac:spMk id="6" creationId="{62D93D22-1D6A-4F7D-ACC4-9B08BD23DC16}"/>
          </ac:spMkLst>
        </pc:spChg>
        <pc:picChg chg="mod">
          <ac:chgData name="Chris Lewis" userId="e07bf682-d62e-496c-8c38-ece570604881" providerId="ADAL" clId="{5A00DA6E-4807-45EB-BB2A-2F5C0975731C}" dt="2020-02-03T11:26:36.632" v="483" actId="1076"/>
          <ac:picMkLst>
            <pc:docMk/>
            <pc:sldMk cId="0" sldId="256"/>
            <ac:picMk id="112" creationId="{00000000-0000-0000-0000-000000000000}"/>
          </ac:picMkLst>
        </pc:picChg>
      </pc:sldChg>
      <pc:sldChg chg="modSp">
        <pc:chgData name="Chris Lewis" userId="e07bf682-d62e-496c-8c38-ece570604881" providerId="ADAL" clId="{5A00DA6E-4807-45EB-BB2A-2F5C0975731C}" dt="2020-02-03T11:29:06.800" v="522" actId="113"/>
        <pc:sldMkLst>
          <pc:docMk/>
          <pc:sldMk cId="4068230010" sldId="359"/>
        </pc:sldMkLst>
        <pc:spChg chg="mod">
          <ac:chgData name="Chris Lewis" userId="e07bf682-d62e-496c-8c38-ece570604881" providerId="ADAL" clId="{5A00DA6E-4807-45EB-BB2A-2F5C0975731C}" dt="2020-02-03T11:29:06.800" v="522" actId="113"/>
          <ac:spMkLst>
            <pc:docMk/>
            <pc:sldMk cId="4068230010" sldId="359"/>
            <ac:spMk id="3" creationId="{ECE15685-F5ED-4124-84CC-A94A834DE6EF}"/>
          </ac:spMkLst>
        </pc:spChg>
      </pc:sldChg>
      <pc:sldChg chg="addSp delSp">
        <pc:chgData name="Chris Lewis" userId="e07bf682-d62e-496c-8c38-ece570604881" providerId="ADAL" clId="{5A00DA6E-4807-45EB-BB2A-2F5C0975731C}" dt="2020-02-03T11:04:08.652" v="2"/>
        <pc:sldMkLst>
          <pc:docMk/>
          <pc:sldMk cId="705924356" sldId="363"/>
        </pc:sldMkLst>
        <pc:picChg chg="add del">
          <ac:chgData name="Chris Lewis" userId="e07bf682-d62e-496c-8c38-ece570604881" providerId="ADAL" clId="{5A00DA6E-4807-45EB-BB2A-2F5C0975731C}" dt="2020-02-03T11:04:08.652" v="2"/>
          <ac:picMkLst>
            <pc:docMk/>
            <pc:sldMk cId="705924356" sldId="363"/>
            <ac:picMk id="3" creationId="{BC06D873-0DBA-4AE9-A994-EA75694763DB}"/>
          </ac:picMkLst>
        </pc:picChg>
      </pc:sldChg>
      <pc:sldChg chg="modSp">
        <pc:chgData name="Chris Lewis" userId="e07bf682-d62e-496c-8c38-ece570604881" providerId="ADAL" clId="{5A00DA6E-4807-45EB-BB2A-2F5C0975731C}" dt="2020-02-03T11:29:22.611" v="524" actId="113"/>
        <pc:sldMkLst>
          <pc:docMk/>
          <pc:sldMk cId="2696714047" sldId="364"/>
        </pc:sldMkLst>
        <pc:spChg chg="mod">
          <ac:chgData name="Chris Lewis" userId="e07bf682-d62e-496c-8c38-ece570604881" providerId="ADAL" clId="{5A00DA6E-4807-45EB-BB2A-2F5C0975731C}" dt="2020-02-03T11:29:22.611" v="524" actId="113"/>
          <ac:spMkLst>
            <pc:docMk/>
            <pc:sldMk cId="2696714047" sldId="364"/>
            <ac:spMk id="11" creationId="{E7465FAF-F7D0-423B-932E-C9965322E8E8}"/>
          </ac:spMkLst>
        </pc:spChg>
      </pc:sldChg>
      <pc:sldChg chg="addSp delSp modSp">
        <pc:chgData name="Chris Lewis" userId="e07bf682-d62e-496c-8c38-ece570604881" providerId="ADAL" clId="{5A00DA6E-4807-45EB-BB2A-2F5C0975731C}" dt="2020-02-03T11:18:22.346" v="177"/>
        <pc:sldMkLst>
          <pc:docMk/>
          <pc:sldMk cId="301996596" sldId="378"/>
        </pc:sldMkLst>
        <pc:spChg chg="mod">
          <ac:chgData name="Chris Lewis" userId="e07bf682-d62e-496c-8c38-ece570604881" providerId="ADAL" clId="{5A00DA6E-4807-45EB-BB2A-2F5C0975731C}" dt="2020-02-03T11:18:09.018" v="168" actId="20577"/>
          <ac:spMkLst>
            <pc:docMk/>
            <pc:sldMk cId="301996596" sldId="378"/>
            <ac:spMk id="10" creationId="{F676FEB4-5E4D-4373-BF67-689EAAF9DDB6}"/>
          </ac:spMkLst>
        </pc:spChg>
        <pc:spChg chg="mod">
          <ac:chgData name="Chris Lewis" userId="e07bf682-d62e-496c-8c38-ece570604881" providerId="ADAL" clId="{5A00DA6E-4807-45EB-BB2A-2F5C0975731C}" dt="2020-02-03T11:18:10.930" v="176" actId="20577"/>
          <ac:spMkLst>
            <pc:docMk/>
            <pc:sldMk cId="301996596" sldId="378"/>
            <ac:spMk id="11" creationId="{6ADB49BC-AFE1-4D6E-9EDD-15AA938261E4}"/>
          </ac:spMkLst>
        </pc:spChg>
        <pc:picChg chg="add del mod">
          <ac:chgData name="Chris Lewis" userId="e07bf682-d62e-496c-8c38-ece570604881" providerId="ADAL" clId="{5A00DA6E-4807-45EB-BB2A-2F5C0975731C}" dt="2020-02-03T11:14:36.952" v="15" actId="478"/>
          <ac:picMkLst>
            <pc:docMk/>
            <pc:sldMk cId="301996596" sldId="378"/>
            <ac:picMk id="2" creationId="{BD8779BF-EAAA-4A6A-BE36-21955EDEB467}"/>
          </ac:picMkLst>
        </pc:picChg>
        <pc:picChg chg="add del mod">
          <ac:chgData name="Chris Lewis" userId="e07bf682-d62e-496c-8c38-ece570604881" providerId="ADAL" clId="{5A00DA6E-4807-45EB-BB2A-2F5C0975731C}" dt="2020-02-03T11:18:22.346" v="177"/>
          <ac:picMkLst>
            <pc:docMk/>
            <pc:sldMk cId="301996596" sldId="378"/>
            <ac:picMk id="4" creationId="{CF9A226A-66E9-4FD4-ADE9-4EEB7378B7B1}"/>
          </ac:picMkLst>
        </pc:picChg>
      </pc:sldChg>
      <pc:sldChg chg="modSp">
        <pc:chgData name="Chris Lewis" userId="e07bf682-d62e-496c-8c38-ece570604881" providerId="ADAL" clId="{5A00DA6E-4807-45EB-BB2A-2F5C0975731C}" dt="2020-02-03T11:28:37.340" v="520" actId="207"/>
        <pc:sldMkLst>
          <pc:docMk/>
          <pc:sldMk cId="303485606" sldId="393"/>
        </pc:sldMkLst>
        <pc:spChg chg="mod">
          <ac:chgData name="Chris Lewis" userId="e07bf682-d62e-496c-8c38-ece570604881" providerId="ADAL" clId="{5A00DA6E-4807-45EB-BB2A-2F5C0975731C}" dt="2020-02-03T11:28:37.340" v="520" actId="207"/>
          <ac:spMkLst>
            <pc:docMk/>
            <pc:sldMk cId="303485606" sldId="393"/>
            <ac:spMk id="4" creationId="{147CD6A2-6FE3-453B-9693-87C81BD92FC3}"/>
          </ac:spMkLst>
        </pc:spChg>
      </pc:sldChg>
      <pc:sldChg chg="addSp add del">
        <pc:chgData name="Chris Lewis" userId="e07bf682-d62e-496c-8c38-ece570604881" providerId="ADAL" clId="{5A00DA6E-4807-45EB-BB2A-2F5C0975731C}" dt="2020-02-03T11:08:37.790" v="8" actId="2696"/>
        <pc:sldMkLst>
          <pc:docMk/>
          <pc:sldMk cId="1179634542" sldId="394"/>
        </pc:sldMkLst>
        <pc:spChg chg="add">
          <ac:chgData name="Chris Lewis" userId="e07bf682-d62e-496c-8c38-ece570604881" providerId="ADAL" clId="{5A00DA6E-4807-45EB-BB2A-2F5C0975731C}" dt="2020-02-03T11:08:28.524" v="7"/>
          <ac:spMkLst>
            <pc:docMk/>
            <pc:sldMk cId="1179634542" sldId="394"/>
            <ac:spMk id="3" creationId="{BC246D71-FD03-4144-A626-11C0BE26F5E1}"/>
          </ac:spMkLst>
        </pc:spChg>
      </pc:sldChg>
      <pc:sldChg chg="add del">
        <pc:chgData name="Chris Lewis" userId="e07bf682-d62e-496c-8c38-ece570604881" providerId="ADAL" clId="{5A00DA6E-4807-45EB-BB2A-2F5C0975731C}" dt="2020-02-03T11:04:30.842" v="5" actId="2696"/>
        <pc:sldMkLst>
          <pc:docMk/>
          <pc:sldMk cId="2910076362" sldId="39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/>
          </p:nvPr>
        </p:nvSpPr>
        <p:spPr>
          <a:xfrm>
            <a:off x="2879725" y="520700"/>
            <a:ext cx="3476625" cy="2606675"/>
          </a:xfrm>
          <a:prstGeom prst="rect">
            <a:avLst/>
          </a:prstGeom>
        </p:spPr>
        <p:txBody>
          <a:bodyPr lIns="92492" tIns="46246" rIns="92492" bIns="46246"/>
          <a:lstStyle/>
          <a:p>
            <a:endParaRPr/>
          </a:p>
        </p:txBody>
      </p:sp>
      <p:sp>
        <p:nvSpPr>
          <p:cNvPr id="68" name="Shape 68"/>
          <p:cNvSpPr>
            <a:spLocks noGrp="1"/>
          </p:cNvSpPr>
          <p:nvPr>
            <p:ph type="body" sz="quarter" idx="1"/>
          </p:nvPr>
        </p:nvSpPr>
        <p:spPr>
          <a:xfrm>
            <a:off x="1231477" y="3301286"/>
            <a:ext cx="6773122" cy="3127534"/>
          </a:xfrm>
          <a:prstGeom prst="rect">
            <a:avLst/>
          </a:prstGeom>
        </p:spPr>
        <p:txBody>
          <a:bodyPr lIns="92492" tIns="46246" rIns="92492" bIns="46246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24546812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Relationship Id="rId3" Type="http://schemas.openxmlformats.org/officeDocument/2006/relationships/hyperlink" Target="http://www.thebigbangfair.co.uk/volunteers" TargetMode="Externa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Andy Grazebrook to present</a:t>
            </a:r>
          </a:p>
        </p:txBody>
      </p:sp>
    </p:spTree>
    <p:extLst>
      <p:ext uri="{BB962C8B-B14F-4D97-AF65-F5344CB8AC3E}">
        <p14:creationId xmlns:p14="http://schemas.microsoft.com/office/powerpoint/2010/main" val="105565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2458">
              <a:defRPr/>
            </a:pPr>
            <a:r>
              <a:rPr lang="en-GB" b="1" baseline="0" dirty="0"/>
              <a:t>Types of volunteers that we are looking for</a:t>
            </a:r>
          </a:p>
          <a:p>
            <a:pPr>
              <a:buFont typeface="Arial" panose="020B0604020202020204" pitchFamily="34" charset="0"/>
              <a:buChar char="•"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GB" dirty="0">
                <a:cs typeface="Arial" panose="020B0604020202020204" pitchFamily="34" charset="0"/>
              </a:rPr>
              <a:t>100+ volunteers will support us each day</a:t>
            </a:r>
          </a:p>
          <a:p>
            <a:pPr>
              <a:buFont typeface="Arial" panose="020B0604020202020204" pitchFamily="34" charset="0"/>
              <a:buChar char="•"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GB" dirty="0">
                <a:cs typeface="Arial" panose="020B0604020202020204" pitchFamily="34" charset="0"/>
              </a:rPr>
              <a:t>We have volunteering opportunities from 1 – 4 days</a:t>
            </a:r>
          </a:p>
          <a:p>
            <a:pPr>
              <a:buFont typeface="Arial" panose="020B0604020202020204" pitchFamily="34" charset="0"/>
              <a:buChar char="•"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GB" dirty="0">
                <a:cs typeface="Arial" panose="020B0604020202020204" pitchFamily="34" charset="0"/>
              </a:rPr>
              <a:t>We will continue to recruit volunteers throughout January and are looking for volunteers for all roles </a:t>
            </a:r>
          </a:p>
          <a:p>
            <a:pPr>
              <a:buFont typeface="Arial" panose="020B0604020202020204" pitchFamily="34" charset="0"/>
              <a:buChar char="•"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GB" dirty="0">
                <a:cs typeface="Arial" panose="020B0604020202020204" pitchFamily="34" charset="0"/>
              </a:rPr>
              <a:t>Potential applicants can find out more about the roles &amp; apply at our website: </a:t>
            </a:r>
            <a:r>
              <a:rPr lang="en-GB" dirty="0">
                <a:cs typeface="Arial" panose="020B0604020202020204" pitchFamily="34" charset="0"/>
                <a:hlinkClick r:id="rId3"/>
              </a:rPr>
              <a:t>www.thebigbangfair.co.uk/volunteers</a:t>
            </a:r>
            <a:r>
              <a:rPr lang="en-GB" dirty="0">
                <a:cs typeface="Arial" panose="020B0604020202020204" pitchFamily="34" charset="0"/>
              </a:rPr>
              <a:t> </a:t>
            </a:r>
          </a:p>
          <a:p>
            <a:pPr>
              <a:buFont typeface="Arial" panose="020B0604020202020204" pitchFamily="34" charset="0"/>
              <a:buChar char="•"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GB" dirty="0">
                <a:cs typeface="Arial" panose="020B0604020202020204" pitchFamily="34" charset="0"/>
              </a:rPr>
              <a:t>Once signed up volunteers will receive a handbook and will be invited to take part in a webinar induction for their role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85490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GB" dirty="0">
                <a:cs typeface="Arial" panose="020B0604020202020204" pitchFamily="34" charset="0"/>
              </a:rPr>
              <a:t>Activities &amp; Events volunteers</a:t>
            </a:r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GB" dirty="0">
                <a:cs typeface="Arial" panose="020B0604020202020204" pitchFamily="34" charset="0"/>
              </a:rPr>
              <a:t>Support interactive STEM activities delivered by exhibitors</a:t>
            </a:r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GB" dirty="0">
                <a:cs typeface="Arial" panose="020B0604020202020204" pitchFamily="34" charset="0"/>
              </a:rPr>
              <a:t>Lead STEM experiments</a:t>
            </a:r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GB" dirty="0">
                <a:cs typeface="Arial" panose="020B0604020202020204" pitchFamily="34" charset="0"/>
              </a:rPr>
              <a:t>Support management of the event </a:t>
            </a:r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GB" dirty="0">
                <a:cs typeface="Arial" panose="020B0604020202020204" pitchFamily="34" charset="0"/>
              </a:rPr>
              <a:t>Manage central information points</a:t>
            </a:r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GB" dirty="0">
                <a:cs typeface="Arial" panose="020B0604020202020204" pitchFamily="34" charset="0"/>
              </a:rPr>
              <a:t>Engage with visitors &amp; bring STEM to life!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13434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70000"/>
              </a:lnSpc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GB" sz="2400" b="1" dirty="0">
                <a:cs typeface="Arial" panose="020B0604020202020204" pitchFamily="34" charset="0"/>
              </a:rPr>
              <a:t>Career Captains   </a:t>
            </a:r>
            <a:endParaRPr lang="en-GB" sz="2400" dirty="0">
              <a:cs typeface="Arial" panose="020B0604020202020204" pitchFamily="34" charset="0"/>
            </a:endParaRPr>
          </a:p>
          <a:p>
            <a:pPr>
              <a:lnSpc>
                <a:spcPct val="170000"/>
              </a:lnSpc>
              <a:buFont typeface="Arial" panose="020B0604020202020204" pitchFamily="34" charset="0"/>
              <a:buChar char="•"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GB" sz="2400" dirty="0">
                <a:cs typeface="Arial" panose="020B0604020202020204" pitchFamily="34" charset="0"/>
              </a:rPr>
              <a:t>Roam the show floor, encouraging young visitors take part in a career focused challenge to explore STEM careers </a:t>
            </a:r>
          </a:p>
          <a:p>
            <a:pPr>
              <a:lnSpc>
                <a:spcPct val="170000"/>
              </a:lnSpc>
              <a:buFont typeface="Arial" panose="020B0604020202020204" pitchFamily="34" charset="0"/>
              <a:buChar char="•"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GB" sz="2400" dirty="0">
                <a:cs typeface="Arial" panose="020B0604020202020204" pitchFamily="34" charset="0"/>
              </a:rPr>
              <a:t>Great exposure for your company across the show floor.</a:t>
            </a:r>
          </a:p>
          <a:p>
            <a:pPr>
              <a:lnSpc>
                <a:spcPct val="170000"/>
              </a:lnSpc>
              <a:buFont typeface="Arial" panose="020B0604020202020204" pitchFamily="34" charset="0"/>
              <a:buChar char="•"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GB" sz="2400" dirty="0">
                <a:cs typeface="Arial" panose="020B0604020202020204" pitchFamily="34" charset="0"/>
              </a:rPr>
              <a:t>Sign up via the exhibitor portal.</a:t>
            </a:r>
          </a:p>
          <a:p>
            <a:pPr>
              <a:lnSpc>
                <a:spcPct val="170000"/>
              </a:lnSpc>
              <a:buFont typeface="Arial" panose="020B0604020202020204" pitchFamily="34" charset="0"/>
              <a:buChar char="•"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GB" sz="2400" dirty="0">
                <a:cs typeface="Arial" panose="020B0604020202020204" pitchFamily="34" charset="0"/>
              </a:rPr>
              <a:t>All kit will be provided</a:t>
            </a:r>
          </a:p>
          <a:p>
            <a:pPr>
              <a:lnSpc>
                <a:spcPct val="170000"/>
              </a:lnSpc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GB" sz="2400" b="1" dirty="0">
                <a:ea typeface="Arial"/>
                <a:cs typeface="Arial" panose="020B0604020202020204" pitchFamily="34" charset="0"/>
                <a:sym typeface="Arial"/>
              </a:rPr>
              <a:t>STEM panellists</a:t>
            </a:r>
          </a:p>
          <a:p>
            <a:pPr>
              <a:lnSpc>
                <a:spcPct val="170000"/>
              </a:lnSpc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GB" sz="2400" dirty="0">
                <a:ea typeface="Arial"/>
                <a:cs typeface="Arial" panose="020B0604020202020204" pitchFamily="34" charset="0"/>
                <a:sym typeface="Arial"/>
              </a:rPr>
              <a:t>STEM Panels take place throughout the day. They are informal talks, hosted by a presenter (Fayon Dixon) in front of an audience of up to 100 visitors. </a:t>
            </a:r>
          </a:p>
          <a:p>
            <a:pPr>
              <a:lnSpc>
                <a:spcPct val="170000"/>
              </a:lnSpc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GB" sz="2400" dirty="0">
                <a:ea typeface="Arial"/>
                <a:cs typeface="Arial" panose="020B0604020202020204" pitchFamily="34" charset="0"/>
                <a:sym typeface="Arial"/>
              </a:rPr>
              <a:t>STEM Panellists are interviewed about what they do.</a:t>
            </a:r>
          </a:p>
          <a:p>
            <a:pPr>
              <a:lnSpc>
                <a:spcPct val="170000"/>
              </a:lnSpc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GB" sz="2400" dirty="0">
                <a:cs typeface="Arial" panose="020B0604020202020204" pitchFamily="34" charset="0"/>
                <a:sym typeface="Arial"/>
              </a:rPr>
              <a:t>The talks aim to bring to life the amazing jobs that young people could consider having!</a:t>
            </a:r>
          </a:p>
          <a:p>
            <a:pPr>
              <a:lnSpc>
                <a:spcPct val="170000"/>
              </a:lnSpc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GB" sz="2400" dirty="0">
                <a:cs typeface="Arial" panose="020B0604020202020204" pitchFamily="34" charset="0"/>
                <a:sym typeface="Arial"/>
              </a:rPr>
              <a:t>- We are looking for really specific volunteers for the STEM Panellist role – EE will be able to provide more information on the sort of volunteers that we are looking for. </a:t>
            </a:r>
            <a:endParaRPr lang="en-GB" sz="2400" dirty="0">
              <a:cs typeface="Arial" panose="020B06040202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24048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GB" sz="4500" b="1" dirty="0">
                <a:ea typeface="Arial"/>
                <a:cs typeface="Arial" panose="020B0604020202020204" pitchFamily="34" charset="0"/>
                <a:sym typeface="Arial"/>
              </a:rPr>
              <a:t>Big Bang Competition Finals Judge 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GB" dirty="0">
                <a:ea typeface="Arial"/>
                <a:cs typeface="Arial" panose="020B0604020202020204" pitchFamily="34" charset="0"/>
                <a:sym typeface="Arial"/>
              </a:rPr>
              <a:t>Support students to present their project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GB" dirty="0">
                <a:ea typeface="Arial"/>
                <a:cs typeface="Arial" panose="020B0604020202020204" pitchFamily="34" charset="0"/>
                <a:sym typeface="Arial"/>
              </a:rPr>
              <a:t>Assess projects against agreed criteria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GB" dirty="0">
                <a:ea typeface="Arial"/>
                <a:cs typeface="Arial" panose="020B0604020202020204" pitchFamily="34" charset="0"/>
                <a:sym typeface="Arial"/>
              </a:rPr>
              <a:t>Provide invaluable positive feedback to students</a:t>
            </a:r>
            <a:endParaRPr lang="en-GB" sz="2400" b="1" dirty="0">
              <a:ea typeface="Arial"/>
              <a:cs typeface="Arial" panose="020B0604020202020204" pitchFamily="34" charset="0"/>
              <a:sym typeface="Arial"/>
            </a:endParaRPr>
          </a:p>
          <a:p>
            <a:pPr>
              <a:lnSpc>
                <a:spcPct val="120000"/>
              </a:lnSpc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GB" sz="4500" b="1" dirty="0">
                <a:ea typeface="Arial"/>
                <a:cs typeface="Arial" panose="020B0604020202020204" pitchFamily="34" charset="0"/>
                <a:sym typeface="Arial"/>
              </a:rPr>
              <a:t>Robotics Challenge Finals Judge &amp; Event Support </a:t>
            </a:r>
          </a:p>
          <a:p>
            <a:pPr>
              <a:lnSpc>
                <a:spcPct val="120000"/>
              </a:lnSpc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GB" sz="2400" dirty="0">
                <a:ea typeface="Arial"/>
                <a:cs typeface="Arial" panose="020B0604020202020204" pitchFamily="34" charset="0"/>
                <a:sym typeface="Arial"/>
              </a:rPr>
              <a:t>Judge elements of the competition: a speed challenge, the robot challenge, robot designs, presentations and teamwork</a:t>
            </a:r>
          </a:p>
          <a:p>
            <a:pPr>
              <a:lnSpc>
                <a:spcPct val="120000"/>
              </a:lnSpc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GB" sz="2400" dirty="0">
                <a:ea typeface="Arial"/>
                <a:cs typeface="Arial" panose="020B0604020202020204" pitchFamily="34" charset="0"/>
                <a:sym typeface="Arial"/>
              </a:rPr>
              <a:t>Providing encouragement, careers links and positive feedback on team performance</a:t>
            </a:r>
          </a:p>
          <a:p>
            <a:pPr>
              <a:lnSpc>
                <a:spcPct val="120000"/>
              </a:lnSpc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GB" sz="2400" dirty="0">
                <a:ea typeface="Arial"/>
                <a:cs typeface="Arial" panose="020B0604020202020204" pitchFamily="34" charset="0"/>
                <a:sym typeface="Arial"/>
              </a:rPr>
              <a:t>Support delivery of the event</a:t>
            </a:r>
          </a:p>
          <a:p>
            <a:r>
              <a:rPr lang="en-GB" dirty="0"/>
              <a:t>- This year the Robotics Challenge will take place on Friday 13</a:t>
            </a:r>
            <a:r>
              <a:rPr lang="en-GB" baseline="30000" dirty="0"/>
              <a:t>th</a:t>
            </a:r>
            <a:r>
              <a:rPr lang="en-GB" dirty="0"/>
              <a:t> March. We will also be piloting a Robotics Challenge primary day on the Saturday – we need a small number of volunteers for this. </a:t>
            </a:r>
          </a:p>
        </p:txBody>
      </p:sp>
    </p:spTree>
    <p:extLst>
      <p:ext uri="{BB962C8B-B14F-4D97-AF65-F5344CB8AC3E}">
        <p14:creationId xmlns:p14="http://schemas.microsoft.com/office/powerpoint/2010/main" val="34815544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- Laura can provide copy to circulate to potential volunteers</a:t>
            </a:r>
          </a:p>
        </p:txBody>
      </p:sp>
    </p:spTree>
    <p:extLst>
      <p:ext uri="{BB962C8B-B14F-4D97-AF65-F5344CB8AC3E}">
        <p14:creationId xmlns:p14="http://schemas.microsoft.com/office/powerpoint/2010/main" val="450303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B_PowerPoint_2020_Background.png" descr="BB_PowerPoint_2020_Backgroun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3" y="0"/>
            <a:ext cx="9127774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F61EF-3FDF-4F57-BA24-85F557B50FA7}" type="datetimeFigureOut">
              <a:rPr lang="en-GB" smtClean="0"/>
              <a:t>25/02/20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6206-473F-415F-BCA9-573E48EEAC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9113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F61EF-3FDF-4F57-BA24-85F557B50FA7}" type="datetimeFigureOut">
              <a:rPr lang="en-GB" smtClean="0"/>
              <a:t>25/02/20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6206-473F-415F-BCA9-573E48EEAC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13844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F61EF-3FDF-4F57-BA24-85F557B50FA7}" type="datetimeFigureOut">
              <a:rPr lang="en-GB" smtClean="0"/>
              <a:t>25/02/20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6206-473F-415F-BCA9-573E48EEAC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11132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F61EF-3FDF-4F57-BA24-85F557B50FA7}" type="datetimeFigureOut">
              <a:rPr lang="en-GB" smtClean="0"/>
              <a:t>25/02/20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6206-473F-415F-BCA9-573E48EEAC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09558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F61EF-3FDF-4F57-BA24-85F557B50FA7}" type="datetimeFigureOut">
              <a:rPr lang="en-GB" smtClean="0"/>
              <a:t>25/02/20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6206-473F-415F-BCA9-573E48EEAC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40193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F61EF-3FDF-4F57-BA24-85F557B50FA7}" type="datetimeFigureOut">
              <a:rPr lang="en-GB" smtClean="0"/>
              <a:t>25/02/20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6206-473F-415F-BCA9-573E48EEAC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45031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18DBD5F-C6EC-485E-8ECE-A5152736C4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6EBB0E32-0304-4451-ADB8-C044457D5B85}" type="datetimeFigureOut">
              <a:rPr lang="en-US" smtClean="0"/>
              <a:t>25/02/20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B6C0BE6-E24A-4679-B786-AAB41ADCC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1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3FB9417-93D4-4C41-8E0E-1553E0B5D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DA64F31B-23FA-4075-AF7D-6228CFD12F0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CDDA0864-76C0-4E85-87E9-5EC8A00291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27052" y="2543051"/>
            <a:ext cx="4889897" cy="177190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itle 29">
            <a:extLst>
              <a:ext uri="{FF2B5EF4-FFF2-40B4-BE49-F238E27FC236}">
                <a16:creationId xmlns:a16="http://schemas.microsoft.com/office/drawing/2014/main" xmlns="" id="{E56AFFF7-9361-4257-83AA-A507B29EB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052" y="207552"/>
            <a:ext cx="7886700" cy="644475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074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18DBD5F-C6EC-485E-8ECE-A5152736C4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6EBB0E32-0304-4451-ADB8-C044457D5B85}" type="datetimeFigureOut">
              <a:rPr lang="en-US" smtClean="0"/>
              <a:t>25/02/20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B6C0BE6-E24A-4679-B786-AAB41ADCC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1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3FB9417-93D4-4C41-8E0E-1553E0B5D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DA64F31B-23FA-4075-AF7D-6228CFD12F0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CDDA0864-76C0-4E85-87E9-5EC8A00291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27052" y="2543051"/>
            <a:ext cx="4889897" cy="177190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itle 29">
            <a:extLst>
              <a:ext uri="{FF2B5EF4-FFF2-40B4-BE49-F238E27FC236}">
                <a16:creationId xmlns:a16="http://schemas.microsoft.com/office/drawing/2014/main" xmlns="" id="{E56AFFF7-9361-4257-83AA-A507B29EB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052" y="207552"/>
            <a:ext cx="7886700" cy="644475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9664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18DBD5F-C6EC-485E-8ECE-A5152736C4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6EBB0E32-0304-4451-ADB8-C044457D5B85}" type="datetimeFigureOut">
              <a:rPr lang="en-US" smtClean="0"/>
              <a:t>25/02/20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B6C0BE6-E24A-4679-B786-AAB41ADCC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1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3FB9417-93D4-4C41-8E0E-1553E0B5D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DA64F31B-23FA-4075-AF7D-6228CFD12F0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CDDA0864-76C0-4E85-87E9-5EC8A00291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27052" y="2543051"/>
            <a:ext cx="4889897" cy="177190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itle 29">
            <a:extLst>
              <a:ext uri="{FF2B5EF4-FFF2-40B4-BE49-F238E27FC236}">
                <a16:creationId xmlns:a16="http://schemas.microsoft.com/office/drawing/2014/main" xmlns="" id="{E56AFFF7-9361-4257-83AA-A507B29EB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052" y="207552"/>
            <a:ext cx="7886700" cy="644475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0849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18DBD5F-C6EC-485E-8ECE-A5152736C4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6EBB0E32-0304-4451-ADB8-C044457D5B85}" type="datetimeFigureOut">
              <a:rPr lang="en-US" smtClean="0"/>
              <a:t>25/02/20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B6C0BE6-E24A-4679-B786-AAB41ADCC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1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3FB9417-93D4-4C41-8E0E-1553E0B5D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DA64F31B-23FA-4075-AF7D-6228CFD12F0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CDDA0864-76C0-4E85-87E9-5EC8A00291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27052" y="2543051"/>
            <a:ext cx="4889897" cy="177190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itle 29">
            <a:extLst>
              <a:ext uri="{FF2B5EF4-FFF2-40B4-BE49-F238E27FC236}">
                <a16:creationId xmlns:a16="http://schemas.microsoft.com/office/drawing/2014/main" xmlns="" id="{E56AFFF7-9361-4257-83AA-A507B29EB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052" y="207552"/>
            <a:ext cx="7886700" cy="644475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631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Head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BB_PowerPoint_2020_Background.png" descr="BB_PowerPoint_2020_Backgroun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3" y="0"/>
            <a:ext cx="9127774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41" name="Title Text"/>
          <p:cNvSpPr txBox="1">
            <a:spLocks noGrp="1"/>
          </p:cNvSpPr>
          <p:nvPr>
            <p:ph type="title"/>
          </p:nvPr>
        </p:nvSpPr>
        <p:spPr>
          <a:xfrm>
            <a:off x="1460500" y="1651000"/>
            <a:ext cx="6032500" cy="757635"/>
          </a:xfrm>
          <a:prstGeom prst="rect">
            <a:avLst/>
          </a:prstGeom>
        </p:spPr>
        <p:txBody>
          <a:bodyPr anchor="t"/>
          <a:lstStyle>
            <a:lvl1pPr algn="l">
              <a:defRPr sz="4200">
                <a:latin typeface="VAGRounded-Light"/>
                <a:ea typeface="VAGRounded-Light"/>
                <a:cs typeface="VAGRounded-Light"/>
                <a:sym typeface="VAGRounded-Light"/>
              </a:defRPr>
            </a:lvl1pPr>
          </a:lstStyle>
          <a:p>
            <a:r>
              <a:t>Title Text</a:t>
            </a:r>
          </a:p>
        </p:txBody>
      </p:sp>
      <p:sp>
        <p:nvSpPr>
          <p:cNvPr id="42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456382" y="2540364"/>
            <a:ext cx="5456536" cy="3363301"/>
          </a:xfrm>
          <a:prstGeom prst="rect">
            <a:avLst/>
          </a:prstGeom>
        </p:spPr>
        <p:txBody>
          <a:bodyPr/>
          <a:lstStyle>
            <a:lvl1pPr marL="139700" indent="-139700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ext box and circ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Body Level One…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box and TV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TVs.png" descr="TV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1228" y="0"/>
            <a:ext cx="7109544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9" name="BB_PowerPoint_2020_Background.png" descr="BB_PowerPoint_2020_Backgroun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3" y="0"/>
            <a:ext cx="9127774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60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460500" y="1651000"/>
            <a:ext cx="4195068" cy="3367286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F61EF-3FDF-4F57-BA24-85F557B50FA7}" type="datetimeFigureOut">
              <a:rPr lang="en-GB" smtClean="0"/>
              <a:t>25/02/20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6206-473F-415F-BCA9-573E48EEAC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9932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F61EF-3FDF-4F57-BA24-85F557B50FA7}" type="datetimeFigureOut">
              <a:rPr lang="en-GB" smtClean="0"/>
              <a:t>25/02/20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6206-473F-415F-BCA9-573E48EEAC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5106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F61EF-3FDF-4F57-BA24-85F557B50FA7}" type="datetimeFigureOut">
              <a:rPr lang="en-GB" smtClean="0"/>
              <a:t>25/02/20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6206-473F-415F-BCA9-573E48EEAC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9741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F61EF-3FDF-4F57-BA24-85F557B50FA7}" type="datetimeFigureOut">
              <a:rPr lang="en-GB" smtClean="0"/>
              <a:t>25/02/20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6206-473F-415F-BCA9-573E48EEAC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7178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F61EF-3FDF-4F57-BA24-85F557B50FA7}" type="datetimeFigureOut">
              <a:rPr lang="en-GB" smtClean="0"/>
              <a:t>25/02/20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6206-473F-415F-BCA9-573E48EEAC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4250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jpeg"/><Relationship Id="rId7" Type="http://schemas.openxmlformats.org/officeDocument/2006/relationships/image" Target="../media/image2.png"/><Relationship Id="rId8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19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5.xml"/><Relationship Id="rId2" Type="http://schemas.openxmlformats.org/officeDocument/2006/relationships/slideLayout" Target="../slideLayouts/slideLayout6.xml"/><Relationship Id="rId3" Type="http://schemas.openxmlformats.org/officeDocument/2006/relationships/slideLayout" Target="../slideLayouts/slideLayout7.xml"/><Relationship Id="rId4" Type="http://schemas.openxmlformats.org/officeDocument/2006/relationships/slideLayout" Target="../slideLayouts/slideLayout8.xml"/><Relationship Id="rId5" Type="http://schemas.openxmlformats.org/officeDocument/2006/relationships/slideLayout" Target="../slideLayouts/slideLayout9.xml"/><Relationship Id="rId6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1.xml"/><Relationship Id="rId8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ircle Mask-01.png" descr="Circle Mask-0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60" y="0"/>
            <a:ext cx="9696840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BB_PowerPoint_2020_Background.png" descr="BB_PowerPoint_2020_Backgroun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13" y="0"/>
            <a:ext cx="9127774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Body Level One…"/>
          <p:cNvSpPr txBox="1">
            <a:spLocks noGrp="1"/>
          </p:cNvSpPr>
          <p:nvPr>
            <p:ph type="body" idx="1"/>
          </p:nvPr>
        </p:nvSpPr>
        <p:spPr>
          <a:xfrm>
            <a:off x="1460500" y="1651000"/>
            <a:ext cx="3107581" cy="46413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Title Text"/>
          <p:cNvSpPr txBox="1">
            <a:spLocks noGrp="1"/>
          </p:cNvSpPr>
          <p:nvPr>
            <p:ph type="title"/>
          </p:nvPr>
        </p:nvSpPr>
        <p:spPr>
          <a:xfrm>
            <a:off x="457200" y="92075"/>
            <a:ext cx="82296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22820" y="6404293"/>
            <a:ext cx="263980" cy="26923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</p:sldLayoutIdLst>
  <p:transition xmlns:p14="http://schemas.microsoft.com/office/powerpoint/2010/main"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180473" marR="0" indent="-180473" algn="l" defTabSz="914400" latinLnBrk="0">
        <a:lnSpc>
          <a:spcPts val="2200"/>
        </a:lnSpc>
        <a:spcBef>
          <a:spcPts val="1000"/>
        </a:spcBef>
        <a:spcAft>
          <a:spcPts val="0"/>
        </a:spcAft>
        <a:buClr>
          <a:srgbClr val="F15A22"/>
        </a:buClr>
        <a:buSzPct val="100000"/>
        <a:buFontTx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VAGRounded-Light"/>
          <a:ea typeface="VAGRounded-Light"/>
          <a:cs typeface="VAGRounded-Light"/>
          <a:sym typeface="VAGRounded-Light"/>
        </a:defRPr>
      </a:lvl1pPr>
      <a:lvl2pPr marL="561473" marR="0" indent="-180473" algn="l" defTabSz="914400" latinLnBrk="0">
        <a:lnSpc>
          <a:spcPts val="2200"/>
        </a:lnSpc>
        <a:spcBef>
          <a:spcPts val="1000"/>
        </a:spcBef>
        <a:spcAft>
          <a:spcPts val="0"/>
        </a:spcAft>
        <a:buClr>
          <a:srgbClr val="F15A22"/>
        </a:buClr>
        <a:buSzPct val="100000"/>
        <a:buFontTx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VAGRounded-Light"/>
          <a:ea typeface="VAGRounded-Light"/>
          <a:cs typeface="VAGRounded-Light"/>
          <a:sym typeface="VAGRounded-Light"/>
        </a:defRPr>
      </a:lvl2pPr>
      <a:lvl3pPr marL="942473" marR="0" indent="-180473" algn="l" defTabSz="914400" latinLnBrk="0">
        <a:lnSpc>
          <a:spcPts val="2200"/>
        </a:lnSpc>
        <a:spcBef>
          <a:spcPts val="1000"/>
        </a:spcBef>
        <a:spcAft>
          <a:spcPts val="0"/>
        </a:spcAft>
        <a:buClr>
          <a:srgbClr val="F15A22"/>
        </a:buClr>
        <a:buSzPct val="100000"/>
        <a:buFontTx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VAGRounded-Light"/>
          <a:ea typeface="VAGRounded-Light"/>
          <a:cs typeface="VAGRounded-Light"/>
          <a:sym typeface="VAGRounded-Light"/>
        </a:defRPr>
      </a:lvl3pPr>
      <a:lvl4pPr marL="1323473" marR="0" indent="-180473" algn="l" defTabSz="914400" latinLnBrk="0">
        <a:lnSpc>
          <a:spcPts val="2200"/>
        </a:lnSpc>
        <a:spcBef>
          <a:spcPts val="1000"/>
        </a:spcBef>
        <a:spcAft>
          <a:spcPts val="0"/>
        </a:spcAft>
        <a:buClr>
          <a:srgbClr val="F15A22"/>
        </a:buClr>
        <a:buSzPct val="100000"/>
        <a:buFontTx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VAGRounded-Light"/>
          <a:ea typeface="VAGRounded-Light"/>
          <a:cs typeface="VAGRounded-Light"/>
          <a:sym typeface="VAGRounded-Light"/>
        </a:defRPr>
      </a:lvl4pPr>
      <a:lvl5pPr marL="1704473" marR="0" indent="-180473" algn="l" defTabSz="914400" latinLnBrk="0">
        <a:lnSpc>
          <a:spcPts val="2200"/>
        </a:lnSpc>
        <a:spcBef>
          <a:spcPts val="1000"/>
        </a:spcBef>
        <a:spcAft>
          <a:spcPts val="0"/>
        </a:spcAft>
        <a:buClr>
          <a:srgbClr val="F15A22"/>
        </a:buClr>
        <a:buSzPct val="100000"/>
        <a:buFontTx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VAGRounded-Light"/>
          <a:ea typeface="VAGRounded-Light"/>
          <a:cs typeface="VAGRounded-Light"/>
          <a:sym typeface="VAGRounded-Light"/>
        </a:defRPr>
      </a:lvl5pPr>
      <a:lvl6pPr marL="2085473" marR="0" indent="-180473" algn="l" defTabSz="914400" latinLnBrk="0">
        <a:lnSpc>
          <a:spcPts val="2200"/>
        </a:lnSpc>
        <a:spcBef>
          <a:spcPts val="1000"/>
        </a:spcBef>
        <a:spcAft>
          <a:spcPts val="0"/>
        </a:spcAft>
        <a:buClr>
          <a:srgbClr val="F15A22"/>
        </a:buClr>
        <a:buSzPct val="100000"/>
        <a:buFontTx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VAGRounded-Light"/>
          <a:ea typeface="VAGRounded-Light"/>
          <a:cs typeface="VAGRounded-Light"/>
          <a:sym typeface="VAGRounded-Light"/>
        </a:defRPr>
      </a:lvl6pPr>
      <a:lvl7pPr marL="2466473" marR="0" indent="-180473" algn="l" defTabSz="914400" latinLnBrk="0">
        <a:lnSpc>
          <a:spcPts val="2200"/>
        </a:lnSpc>
        <a:spcBef>
          <a:spcPts val="1000"/>
        </a:spcBef>
        <a:spcAft>
          <a:spcPts val="0"/>
        </a:spcAft>
        <a:buClr>
          <a:srgbClr val="F15A22"/>
        </a:buClr>
        <a:buSzPct val="100000"/>
        <a:buFontTx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VAGRounded-Light"/>
          <a:ea typeface="VAGRounded-Light"/>
          <a:cs typeface="VAGRounded-Light"/>
          <a:sym typeface="VAGRounded-Light"/>
        </a:defRPr>
      </a:lvl7pPr>
      <a:lvl8pPr marL="2847473" marR="0" indent="-180473" algn="l" defTabSz="914400" latinLnBrk="0">
        <a:lnSpc>
          <a:spcPts val="2200"/>
        </a:lnSpc>
        <a:spcBef>
          <a:spcPts val="1000"/>
        </a:spcBef>
        <a:spcAft>
          <a:spcPts val="0"/>
        </a:spcAft>
        <a:buClr>
          <a:srgbClr val="F15A22"/>
        </a:buClr>
        <a:buSzPct val="100000"/>
        <a:buFontTx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VAGRounded-Light"/>
          <a:ea typeface="VAGRounded-Light"/>
          <a:cs typeface="VAGRounded-Light"/>
          <a:sym typeface="VAGRounded-Light"/>
        </a:defRPr>
      </a:lvl8pPr>
      <a:lvl9pPr marL="3228473" marR="0" indent="-180473" algn="l" defTabSz="914400" latinLnBrk="0">
        <a:lnSpc>
          <a:spcPts val="2200"/>
        </a:lnSpc>
        <a:spcBef>
          <a:spcPts val="1000"/>
        </a:spcBef>
        <a:spcAft>
          <a:spcPts val="0"/>
        </a:spcAft>
        <a:buClr>
          <a:srgbClr val="F15A22"/>
        </a:buClr>
        <a:buSzPct val="100000"/>
        <a:buFontTx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VAGRounded-Light"/>
          <a:ea typeface="VAGRounded-Light"/>
          <a:cs typeface="VAGRounded-Light"/>
          <a:sym typeface="VAGRounded-Light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F61EF-3FDF-4F57-BA24-85F557B50FA7}" type="datetimeFigureOut">
              <a:rPr lang="en-GB" smtClean="0"/>
              <a:t>25/02/20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F6206-473F-415F-BCA9-573E48EEAC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6377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png"/><Relationship Id="rId5" Type="http://schemas.openxmlformats.org/officeDocument/2006/relationships/image" Target="../media/image4.png"/><Relationship Id="rId6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4.png"/><Relationship Id="rId6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hyperlink" Target="http://www.thebigbangfair.co.uk/volunteers" TargetMode="External"/><Relationship Id="rId8" Type="http://schemas.openxmlformats.org/officeDocument/2006/relationships/hyperlink" Target="mailto:Volunteers@thebigbangfair.co.uk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hyperlink" Target="https://www.tomorrowsengineers.org.uk/volunteers/tomorrows-engineers-eep-robotics-challenge/" TargetMode="External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open_university_BB_2018-40_mr.jpg" descr="open_university_BB_2018-40_m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9950" y="3056889"/>
            <a:ext cx="6536750" cy="4363282"/>
          </a:xfrm>
          <a:prstGeom prst="rect">
            <a:avLst/>
          </a:prstGeom>
          <a:ln w="12700">
            <a:miter lim="400000"/>
          </a:ln>
        </p:spPr>
      </p:pic>
      <p:pic>
        <p:nvPicPr>
          <p:cNvPr id="80" name="e-on_BB_2018-43_mr.jpg" descr="e-on_BB_2018-43_m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7448" y="-510154"/>
            <a:ext cx="6787761" cy="4530831"/>
          </a:xfrm>
          <a:prstGeom prst="rect">
            <a:avLst/>
          </a:prstGeom>
          <a:ln w="12700">
            <a:miter lim="400000"/>
          </a:ln>
        </p:spPr>
      </p:pic>
      <p:pic>
        <p:nvPicPr>
          <p:cNvPr id="81" name="Circle Mask-01.png" descr="Circle Mask-0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0" y="0"/>
            <a:ext cx="9696840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82" name="BB_PowerPoint_2020_Background.png" descr="BB_PowerPoint_2020_Backgrou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13" y="0"/>
            <a:ext cx="9127774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xmlns="" id="{F676FEB4-5E4D-4373-BF67-689EAAF9DDB6}"/>
              </a:ext>
            </a:extLst>
          </p:cNvPr>
          <p:cNvSpPr txBox="1">
            <a:spLocks/>
          </p:cNvSpPr>
          <p:nvPr/>
        </p:nvSpPr>
        <p:spPr>
          <a:xfrm>
            <a:off x="852878" y="3096951"/>
            <a:ext cx="4646093" cy="1029226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l" hangingPunct="1"/>
            <a:r>
              <a:rPr lang="en-GB" sz="3200" b="1" dirty="0"/>
              <a:t>The Big Bang UK Young Scientists &amp; Engineers Fair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xmlns="" id="{6ADB49BC-AFE1-4D6E-9EDD-15AA938261E4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852878" y="4166239"/>
            <a:ext cx="5456536" cy="3160465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11 – 14 March 2020, The NEC Birmingham </a:t>
            </a:r>
          </a:p>
          <a:p>
            <a:pPr marL="0" indent="0">
              <a:buNone/>
            </a:pPr>
            <a:r>
              <a:rPr lang="en-GB" dirty="0"/>
              <a:t>thebigbangfair.co.uk</a:t>
            </a:r>
          </a:p>
        </p:txBody>
      </p:sp>
    </p:spTree>
    <p:extLst>
      <p:ext uri="{BB962C8B-B14F-4D97-AF65-F5344CB8AC3E}">
        <p14:creationId xmlns:p14="http://schemas.microsoft.com/office/powerpoint/2010/main" val="301996596"/>
      </p:ext>
    </p:extLst>
  </p:cSld>
  <p:clrMapOvr>
    <a:masterClrMapping/>
  </p:clrMapOvr>
  <p:transition xmlns:p14="http://schemas.microsoft.com/office/powerpoint/2010/main"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0810B46-6828-4DC9-BE1A-112C974E0B7F}"/>
              </a:ext>
            </a:extLst>
          </p:cNvPr>
          <p:cNvSpPr/>
          <p:nvPr/>
        </p:nvSpPr>
        <p:spPr>
          <a:xfrm>
            <a:off x="1318458" y="971650"/>
            <a:ext cx="3276859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200" dirty="0">
                <a:latin typeface="VAGRounded-Light"/>
                <a:sym typeface="VAGRounded-Light"/>
              </a:rPr>
              <a:t>Big Bang 2019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47CD6A2-6FE3-453B-9693-87C81BD92FC3}"/>
              </a:ext>
            </a:extLst>
          </p:cNvPr>
          <p:cNvSpPr/>
          <p:nvPr/>
        </p:nvSpPr>
        <p:spPr>
          <a:xfrm>
            <a:off x="1436654" y="1874728"/>
            <a:ext cx="6945085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</a:rPr>
              <a:t>80,722 visitors 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</a:rPr>
              <a:t>60,500 young people 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</a:rPr>
              <a:t>51% boys AND 49% girls 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</a:rPr>
              <a:t>928 schools and 4,600 teachers</a:t>
            </a:r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</a:rPr>
              <a:t>331 schools attending from higher than national average FSM </a:t>
            </a:r>
            <a:r>
              <a:rPr lang="en-GB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(*out of 724)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</a:rPr>
              <a:t>209 Big Bang Competition Projects, from 146 schools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</a:rPr>
              <a:t>Over 100 industry employers, universities and STEM educators working in partnership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389 volunteers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</a:rPr>
              <a:t>25% (15,000) of all young visitors took part in a careers cabin activity </a:t>
            </a:r>
          </a:p>
        </p:txBody>
      </p:sp>
    </p:spTree>
    <p:extLst>
      <p:ext uri="{BB962C8B-B14F-4D97-AF65-F5344CB8AC3E}">
        <p14:creationId xmlns:p14="http://schemas.microsoft.com/office/powerpoint/2010/main" val="303485606"/>
      </p:ext>
    </p:extLst>
  </p:cSld>
  <p:clrMapOvr>
    <a:masterClrMapping/>
  </p:clrMapOvr>
  <p:transition xmlns:p14="http://schemas.microsoft.com/office/powerpoint/2010/main"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BD92BE-2880-4C08-B26C-59DD06825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6380" y="1040407"/>
            <a:ext cx="6697018" cy="757635"/>
          </a:xfrm>
        </p:spPr>
        <p:txBody>
          <a:bodyPr>
            <a:normAutofit/>
          </a:bodyPr>
          <a:lstStyle/>
          <a:p>
            <a:r>
              <a:rPr lang="en-GB" sz="3200" dirty="0"/>
              <a:t>Volunteering at The Big Bang Fair 2020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CE15685-F5ED-4124-84CC-A94A834DE6EF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456380" y="1936758"/>
            <a:ext cx="6697017" cy="336330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GB" sz="2000" dirty="0">
                <a:latin typeface="VAG Rounded Std Light" panose="020F0502020204020204" pitchFamily="34" charset="0"/>
              </a:rPr>
              <a:t>100+ volunteers will support us each day</a:t>
            </a:r>
          </a:p>
          <a:p>
            <a:pPr>
              <a:lnSpc>
                <a:spcPct val="100000"/>
              </a:lnSpc>
            </a:pPr>
            <a:r>
              <a:rPr lang="en-GB" sz="2000" dirty="0">
                <a:latin typeface="VAG Rounded Std Light" panose="020F0502020204020204" pitchFamily="34" charset="0"/>
              </a:rPr>
              <a:t>We have volunteering opportunities from 1 – 4 days</a:t>
            </a:r>
          </a:p>
          <a:p>
            <a:pPr>
              <a:lnSpc>
                <a:spcPct val="100000"/>
              </a:lnSpc>
            </a:pPr>
            <a:r>
              <a:rPr lang="en-GB" sz="2000" dirty="0">
                <a:latin typeface="VAG Rounded Std Light" panose="020F0502020204020204" pitchFamily="34" charset="0"/>
              </a:rPr>
              <a:t>We will continue to recruit volunteers throughout January and are looking for volunteers for all roles </a:t>
            </a:r>
          </a:p>
          <a:p>
            <a:pPr>
              <a:lnSpc>
                <a:spcPct val="100000"/>
              </a:lnSpc>
            </a:pPr>
            <a:r>
              <a:rPr lang="en-GB" sz="2000" dirty="0">
                <a:latin typeface="VAG Rounded Std Light" panose="020F0502020204020204" pitchFamily="34" charset="0"/>
              </a:rPr>
              <a:t>Potential applicants can find out more about the roles &amp; apply at our website: </a:t>
            </a:r>
            <a:r>
              <a:rPr lang="en-GB" sz="2000" b="1" dirty="0">
                <a:solidFill>
                  <a:srgbClr val="FF0000"/>
                </a:solidFill>
                <a:latin typeface="VAG Rounded Std Light" panose="020F0502020204020204" pitchFamily="34" charset="0"/>
              </a:rPr>
              <a:t>www.thebigbangfair.co.uk/volunteers </a:t>
            </a:r>
          </a:p>
          <a:p>
            <a:pPr>
              <a:lnSpc>
                <a:spcPct val="100000"/>
              </a:lnSpc>
            </a:pPr>
            <a:r>
              <a:rPr lang="en-GB" sz="2000" dirty="0">
                <a:latin typeface="VAG Rounded Std Light" panose="020F0502020204020204" pitchFamily="34" charset="0"/>
              </a:rPr>
              <a:t>Once signed up volunteers will receive a handbook and will be invited to take part in a webinar induction for their role</a:t>
            </a:r>
          </a:p>
          <a:p>
            <a:endParaRPr lang="en-GB" dirty="0">
              <a:latin typeface="VAG Rounded Std Light" panose="020F0502020204020204" pitchFamily="34" charset="0"/>
            </a:endParaRPr>
          </a:p>
        </p:txBody>
      </p:sp>
      <p:pic>
        <p:nvPicPr>
          <p:cNvPr id="4" name="Picture 3" descr="A group of people posing for the camera&#10;&#10;Description generated with very high confidence">
            <a:extLst>
              <a:ext uri="{FF2B5EF4-FFF2-40B4-BE49-F238E27FC236}">
                <a16:creationId xmlns:a16="http://schemas.microsoft.com/office/drawing/2014/main" xmlns="" id="{6ECA8A5D-D033-4965-841E-83EC7E165E4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233" y="5107980"/>
            <a:ext cx="6417310" cy="141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230010"/>
      </p:ext>
    </p:extLst>
  </p:cSld>
  <p:clrMapOvr>
    <a:masterClrMapping/>
  </p:clrMapOvr>
  <p:transition xmlns:p14="http://schemas.microsoft.com/office/powerpoint/2010/main"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270D357-342C-4904-8428-0A077E671B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2744" y="3971677"/>
            <a:ext cx="4408040" cy="293081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2995B31-1D92-4DC0-A431-4E1A914FE5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-186270"/>
            <a:ext cx="5352354" cy="3960456"/>
          </a:xfrm>
          <a:prstGeom prst="rect">
            <a:avLst/>
          </a:prstGeom>
        </p:spPr>
      </p:pic>
      <p:pic>
        <p:nvPicPr>
          <p:cNvPr id="81" name="Circle Mask-01.png" descr="Circle Mask-0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0" y="0"/>
            <a:ext cx="9696840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82" name="BB_PowerPoint_2020_Background.png" descr="BB_PowerPoint_2020_Backgroun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13" y="22247"/>
            <a:ext cx="9127774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Shape 52">
            <a:extLst>
              <a:ext uri="{FF2B5EF4-FFF2-40B4-BE49-F238E27FC236}">
                <a16:creationId xmlns:a16="http://schemas.microsoft.com/office/drawing/2014/main" xmlns="" id="{3CAB582B-4D46-4173-B602-03D82A0D25B7}"/>
              </a:ext>
            </a:extLst>
          </p:cNvPr>
          <p:cNvSpPr txBox="1">
            <a:spLocks/>
          </p:cNvSpPr>
          <p:nvPr/>
        </p:nvSpPr>
        <p:spPr>
          <a:xfrm>
            <a:off x="825214" y="2378893"/>
            <a:ext cx="6616338" cy="874863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l" hangingPunct="1"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GB" sz="4200" dirty="0">
                <a:latin typeface="VAGRounded-Light"/>
                <a:sym typeface="Arial"/>
              </a:rPr>
              <a:t>Volunteering</a:t>
            </a:r>
            <a:r>
              <a:rPr lang="en-GB" sz="3600" b="1" dirty="0">
                <a:solidFill>
                  <a:srgbClr val="FF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GB" sz="4200" dirty="0">
                <a:latin typeface="VAGRounded-Light"/>
                <a:cs typeface="Arial"/>
                <a:sym typeface="Arial"/>
              </a:rPr>
              <a:t>roles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6F0C1E9-9477-4BD7-A7EA-77594A3768B5}"/>
              </a:ext>
            </a:extLst>
          </p:cNvPr>
          <p:cNvSpPr txBox="1"/>
          <p:nvPr/>
        </p:nvSpPr>
        <p:spPr>
          <a:xfrm>
            <a:off x="883338" y="3080336"/>
            <a:ext cx="4561114" cy="30162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>
              <a:spcBef>
                <a:spcPts val="1000"/>
              </a:spcBef>
              <a:buClr>
                <a:srgbClr val="F15A22"/>
              </a:buClr>
              <a:buSzPct val="100000"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GB" sz="2000" b="1" dirty="0">
                <a:latin typeface="VAG Rounded Std Light" panose="020F0502020204020204" pitchFamily="34" charset="0"/>
                <a:cs typeface="Arial"/>
              </a:rPr>
              <a:t>Activities &amp; Events volunteers</a:t>
            </a:r>
          </a:p>
          <a:p>
            <a:pPr marL="139700" indent="-139700">
              <a:spcBef>
                <a:spcPts val="1000"/>
              </a:spcBef>
              <a:buClr>
                <a:srgbClr val="F15A22"/>
              </a:buClr>
              <a:buSzPct val="100000"/>
              <a:buFontTx/>
              <a:buChar char="•"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GB" sz="2000" dirty="0">
                <a:latin typeface="VAG Rounded Std Light" panose="020F0502020204020204" pitchFamily="34" charset="0"/>
                <a:cs typeface="Arial"/>
              </a:rPr>
              <a:t>Support interactive STEM activities delivered by exhibitors</a:t>
            </a:r>
          </a:p>
          <a:p>
            <a:pPr marL="139700" indent="-139700">
              <a:spcBef>
                <a:spcPts val="1000"/>
              </a:spcBef>
              <a:buClr>
                <a:srgbClr val="F15A22"/>
              </a:buClr>
              <a:buSzPct val="100000"/>
              <a:buFontTx/>
              <a:buChar char="•"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GB" sz="2000" dirty="0">
                <a:latin typeface="VAG Rounded Std Light" panose="020F0502020204020204" pitchFamily="34" charset="0"/>
                <a:cs typeface="Arial"/>
              </a:rPr>
              <a:t>Lead STEM experiments</a:t>
            </a:r>
          </a:p>
          <a:p>
            <a:pPr marL="139700" indent="-139700">
              <a:spcBef>
                <a:spcPts val="1000"/>
              </a:spcBef>
              <a:buClr>
                <a:srgbClr val="F15A22"/>
              </a:buClr>
              <a:buSzPct val="100000"/>
              <a:buFontTx/>
              <a:buChar char="•"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GB" sz="2000" dirty="0">
                <a:latin typeface="VAG Rounded Std Light" panose="020F0502020204020204" pitchFamily="34" charset="0"/>
                <a:cs typeface="Arial"/>
              </a:rPr>
              <a:t>Support management of the event </a:t>
            </a:r>
          </a:p>
          <a:p>
            <a:pPr marL="139700" indent="-139700">
              <a:spcBef>
                <a:spcPts val="1000"/>
              </a:spcBef>
              <a:buClr>
                <a:srgbClr val="F15A22"/>
              </a:buClr>
              <a:buSzPct val="100000"/>
              <a:buFontTx/>
              <a:buChar char="•"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GB" sz="2000" dirty="0">
                <a:latin typeface="VAG Rounded Std Light" panose="020F0502020204020204" pitchFamily="34" charset="0"/>
                <a:cs typeface="Arial"/>
              </a:rPr>
              <a:t>Manage central information points</a:t>
            </a:r>
          </a:p>
          <a:p>
            <a:pPr marL="139700" indent="-139700">
              <a:spcBef>
                <a:spcPts val="1000"/>
              </a:spcBef>
              <a:buClr>
                <a:srgbClr val="F15A22"/>
              </a:buClr>
              <a:buSzPct val="100000"/>
              <a:buFontTx/>
              <a:buChar char="•"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GB" sz="2000" dirty="0">
                <a:latin typeface="VAG Rounded Std Light" panose="020F0502020204020204" pitchFamily="34" charset="0"/>
                <a:cs typeface="Arial"/>
              </a:rPr>
              <a:t>Engage with visitors &amp; bring STEM to life!</a:t>
            </a:r>
          </a:p>
        </p:txBody>
      </p:sp>
    </p:spTree>
    <p:extLst>
      <p:ext uri="{BB962C8B-B14F-4D97-AF65-F5344CB8AC3E}">
        <p14:creationId xmlns:p14="http://schemas.microsoft.com/office/powerpoint/2010/main" val="1769225830"/>
      </p:ext>
    </p:extLst>
  </p:cSld>
  <p:clrMapOvr>
    <a:masterClrMapping/>
  </p:clrMapOvr>
  <p:transition xmlns:p14="http://schemas.microsoft.com/office/powerpoint/2010/main"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84D0799-D733-4928-B364-9BAE336413D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543" y="3468330"/>
            <a:ext cx="4498322" cy="2842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31A0B70-93AD-43FF-BAB2-93562C8D92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897" y="39330"/>
            <a:ext cx="4721614" cy="3389670"/>
          </a:xfrm>
          <a:prstGeom prst="rect">
            <a:avLst/>
          </a:prstGeom>
        </p:spPr>
      </p:pic>
      <p:pic>
        <p:nvPicPr>
          <p:cNvPr id="87" name="TVs.png" descr="TV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1598" y="0"/>
            <a:ext cx="7109544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8" name="BB_PowerPoint_2020_Background.png" descr="BB_PowerPoint_2020_Backgroun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-39330"/>
            <a:ext cx="9127774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xmlns="" id="{26B45317-F8C2-4A4A-BBFB-584FA838C90E}"/>
              </a:ext>
            </a:extLst>
          </p:cNvPr>
          <p:cNvSpPr txBox="1">
            <a:spLocks/>
          </p:cNvSpPr>
          <p:nvPr/>
        </p:nvSpPr>
        <p:spPr>
          <a:xfrm>
            <a:off x="1265294" y="1121965"/>
            <a:ext cx="6032500" cy="757635"/>
          </a:xfrm>
          <a:prstGeom prst="rect">
            <a:avLst/>
          </a:prstGeom>
        </p:spPr>
        <p:txBody>
          <a:bodyPr/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l" hangingPunct="1"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GB" sz="4000" dirty="0">
                <a:latin typeface="VAGRounded-Light"/>
                <a:sym typeface="Arial"/>
              </a:rPr>
              <a:t>Volunteering</a:t>
            </a:r>
            <a:r>
              <a:rPr lang="en-GB" sz="4000" b="1" dirty="0">
                <a:solidFill>
                  <a:srgbClr val="FF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GB" sz="4000" dirty="0">
                <a:latin typeface="VAGRounded-Light"/>
                <a:cs typeface="Arial"/>
                <a:sym typeface="Arial"/>
              </a:rPr>
              <a:t>roles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7465FAF-F7D0-423B-932E-C9965322E8E8}"/>
              </a:ext>
            </a:extLst>
          </p:cNvPr>
          <p:cNvSpPr txBox="1"/>
          <p:nvPr/>
        </p:nvSpPr>
        <p:spPr>
          <a:xfrm>
            <a:off x="1000271" y="1734165"/>
            <a:ext cx="5019529" cy="5052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>
              <a:lnSpc>
                <a:spcPct val="150000"/>
              </a:lnSpc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GB" sz="1600" b="1" dirty="0">
                <a:latin typeface="VAG Rounded Std Light" panose="020F0502020204020204" pitchFamily="34" charset="0"/>
                <a:ea typeface="Arial"/>
                <a:cs typeface="Arial" panose="020B0604020202020204" pitchFamily="34" charset="0"/>
                <a:sym typeface="Arial"/>
              </a:rPr>
              <a:t>Career Captains</a:t>
            </a:r>
          </a:p>
          <a:p>
            <a:pPr marL="139700" indent="-139700">
              <a:spcBef>
                <a:spcPts val="1000"/>
              </a:spcBef>
              <a:buClr>
                <a:srgbClr val="F15A22"/>
              </a:buClr>
              <a:buSzPct val="100000"/>
              <a:buFontTx/>
              <a:buChar char="•"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GB" sz="1600" dirty="0">
                <a:latin typeface="VAG Rounded Std Light" panose="020F0502020204020204" pitchFamily="34" charset="0"/>
                <a:cs typeface="Arial"/>
                <a:sym typeface="Arial"/>
              </a:rPr>
              <a:t>Roam the show floor, encouraging young visitors take part in a career focused challenge to explore STEM careers </a:t>
            </a:r>
          </a:p>
          <a:p>
            <a:pPr marL="139700" indent="-139700">
              <a:spcBef>
                <a:spcPts val="1000"/>
              </a:spcBef>
              <a:buClr>
                <a:srgbClr val="F15A22"/>
              </a:buClr>
              <a:buSzPct val="100000"/>
              <a:buFontTx/>
              <a:buChar char="•"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GB" sz="1600" dirty="0">
                <a:latin typeface="VAG Rounded Std Light" panose="020F0502020204020204" pitchFamily="34" charset="0"/>
                <a:cs typeface="Arial"/>
                <a:sym typeface="Arial"/>
              </a:rPr>
              <a:t>Great exposure for your company across the show floor.</a:t>
            </a:r>
          </a:p>
          <a:p>
            <a:pPr marL="139700" indent="-139700">
              <a:spcBef>
                <a:spcPts val="1000"/>
              </a:spcBef>
              <a:buClr>
                <a:srgbClr val="F15A22"/>
              </a:buClr>
              <a:buSzPct val="100000"/>
              <a:buFontTx/>
              <a:buChar char="•"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GB" sz="1600" dirty="0">
                <a:latin typeface="VAG Rounded Std Light" panose="020F0502020204020204" pitchFamily="34" charset="0"/>
                <a:cs typeface="Arial"/>
                <a:sym typeface="Arial"/>
              </a:rPr>
              <a:t>Sign up via the exhibitor portal.</a:t>
            </a:r>
          </a:p>
          <a:p>
            <a:pPr marL="139700" indent="-139700">
              <a:spcBef>
                <a:spcPts val="1000"/>
              </a:spcBef>
              <a:buClr>
                <a:srgbClr val="F15A22"/>
              </a:buClr>
              <a:buSzPct val="100000"/>
              <a:buFontTx/>
              <a:buChar char="•"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GB" sz="1600" b="1" dirty="0">
                <a:solidFill>
                  <a:srgbClr val="FF0000"/>
                </a:solidFill>
                <a:latin typeface="VAG Rounded Std Light" panose="020F0502020204020204" pitchFamily="34" charset="0"/>
                <a:cs typeface="Arial"/>
                <a:sym typeface="Arial"/>
              </a:rPr>
              <a:t>All kit will be provided</a:t>
            </a:r>
            <a:endParaRPr lang="en-GB" sz="1600" b="1" dirty="0">
              <a:solidFill>
                <a:srgbClr val="FF0000"/>
              </a:solidFill>
              <a:latin typeface="VAG Rounded Std Light" panose="020F0502020204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>
              <a:lnSpc>
                <a:spcPct val="150000"/>
              </a:lnSpc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GB" sz="1600" b="1" dirty="0">
                <a:latin typeface="VAG Rounded Std Light" panose="020F0502020204020204" pitchFamily="34" charset="0"/>
                <a:ea typeface="Arial"/>
                <a:cs typeface="Arial" panose="020B0604020202020204" pitchFamily="34" charset="0"/>
                <a:sym typeface="Arial"/>
              </a:rPr>
              <a:t>STEM Panellists</a:t>
            </a:r>
          </a:p>
          <a:p>
            <a:pPr marL="139700" indent="-139700">
              <a:spcBef>
                <a:spcPts val="1000"/>
              </a:spcBef>
              <a:buClr>
                <a:srgbClr val="F15A22"/>
              </a:buClr>
              <a:buSzPct val="100000"/>
              <a:buFontTx/>
              <a:buChar char="•"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GB" sz="1600" dirty="0">
                <a:latin typeface="VAG Rounded Std Light" panose="020F0502020204020204" pitchFamily="34" charset="0"/>
                <a:cs typeface="Arial"/>
                <a:sym typeface="Arial"/>
              </a:rPr>
              <a:t>STEM Panels take place throughout the day. They are informal talks, hosted by a presenter (Fayon Dixon) in front of an audience of up to 100 visitors. </a:t>
            </a:r>
          </a:p>
          <a:p>
            <a:pPr marL="139700" indent="-139700">
              <a:spcBef>
                <a:spcPts val="1000"/>
              </a:spcBef>
              <a:buClr>
                <a:srgbClr val="F15A22"/>
              </a:buClr>
              <a:buSzPct val="100000"/>
              <a:buFontTx/>
              <a:buChar char="•"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GB" sz="1600" dirty="0">
                <a:latin typeface="VAG Rounded Std Light" panose="020F0502020204020204" pitchFamily="34" charset="0"/>
                <a:cs typeface="Arial"/>
                <a:sym typeface="Arial"/>
              </a:rPr>
              <a:t>STEM Panellists are interviewed about what they do.</a:t>
            </a:r>
          </a:p>
          <a:p>
            <a:pPr marL="139700" indent="-139700">
              <a:spcBef>
                <a:spcPts val="1000"/>
              </a:spcBef>
              <a:buClr>
                <a:srgbClr val="F15A22"/>
              </a:buClr>
              <a:buSzPct val="100000"/>
              <a:buFontTx/>
              <a:buChar char="•"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GB" sz="1600" dirty="0">
                <a:latin typeface="VAG Rounded Std Light" panose="020F0502020204020204" pitchFamily="34" charset="0"/>
                <a:cs typeface="Arial"/>
                <a:sym typeface="Arial"/>
              </a:rPr>
              <a:t>The talks aim to bring to life the amazing jobs that young people could consider having!</a:t>
            </a:r>
          </a:p>
          <a:p>
            <a:pPr>
              <a:lnSpc>
                <a:spcPct val="150000"/>
              </a:lnSpc>
              <a:defRPr>
                <a:latin typeface="Arial"/>
                <a:ea typeface="Arial"/>
                <a:cs typeface="Arial"/>
                <a:sym typeface="Arial"/>
              </a:defRPr>
            </a:pPr>
            <a:endParaRPr lang="en-GB" sz="1600" b="1" dirty="0">
              <a:latin typeface="VAG Rounded Std Light" panose="020F0502020204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96714047"/>
      </p:ext>
    </p:extLst>
  </p:cSld>
  <p:clrMapOvr>
    <a:masterClrMapping/>
  </p:clrMapOvr>
  <p:transition xmlns:p14="http://schemas.microsoft.com/office/powerpoint/2010/main"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B3EB912-4CA6-4FFD-88B1-9C0A0473BA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8580" y="3429000"/>
            <a:ext cx="4545290" cy="392703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0464A91-966C-4F8B-9241-1F6884C41F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4519" y="279198"/>
            <a:ext cx="4631376" cy="3149802"/>
          </a:xfrm>
          <a:prstGeom prst="rect">
            <a:avLst/>
          </a:prstGeom>
        </p:spPr>
      </p:pic>
      <p:pic>
        <p:nvPicPr>
          <p:cNvPr id="87" name="TVs.png" descr="TV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6855" y="0"/>
            <a:ext cx="7109544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8" name="BB_PowerPoint_2020_Background.png" descr="BB_PowerPoint_2020_Backgroun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109" y="0"/>
            <a:ext cx="9127774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xmlns="" id="{26B45317-F8C2-4A4A-BBFB-584FA838C90E}"/>
              </a:ext>
            </a:extLst>
          </p:cNvPr>
          <p:cNvSpPr txBox="1">
            <a:spLocks/>
          </p:cNvSpPr>
          <p:nvPr/>
        </p:nvSpPr>
        <p:spPr>
          <a:xfrm>
            <a:off x="1103141" y="1335683"/>
            <a:ext cx="6032500" cy="757635"/>
          </a:xfrm>
          <a:prstGeom prst="rect">
            <a:avLst/>
          </a:prstGeom>
        </p:spPr>
        <p:txBody>
          <a:bodyPr/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l" hangingPunct="1"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GB" dirty="0">
                <a:latin typeface="VAGRounded-Light"/>
                <a:sym typeface="Arial"/>
              </a:rPr>
              <a:t>Volunteering</a:t>
            </a:r>
            <a:r>
              <a:rPr lang="en-GB" sz="4000" b="1" dirty="0">
                <a:solidFill>
                  <a:srgbClr val="FF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GB" dirty="0">
                <a:latin typeface="VAGRounded-Light"/>
                <a:cs typeface="Arial"/>
                <a:sym typeface="Arial"/>
              </a:rPr>
              <a:t>roles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634958D-9D49-45DD-9CE0-3A4F715BB320}"/>
              </a:ext>
            </a:extLst>
          </p:cNvPr>
          <p:cNvSpPr txBox="1"/>
          <p:nvPr/>
        </p:nvSpPr>
        <p:spPr>
          <a:xfrm>
            <a:off x="1082098" y="2093318"/>
            <a:ext cx="5019529" cy="41857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>
              <a:lnSpc>
                <a:spcPct val="150000"/>
              </a:lnSpc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GB" sz="1600" b="1" dirty="0">
                <a:latin typeface="VAG Rounded Std Light" panose="020F0502020204020204" pitchFamily="34" charset="0"/>
                <a:ea typeface="Arial"/>
                <a:cs typeface="Arial" panose="020B0604020202020204" pitchFamily="34" charset="0"/>
                <a:sym typeface="Arial"/>
              </a:rPr>
              <a:t>Big Bang Competition Finals Judge </a:t>
            </a:r>
          </a:p>
          <a:p>
            <a:pPr marL="139700" indent="-139700">
              <a:spcBef>
                <a:spcPts val="1000"/>
              </a:spcBef>
              <a:buClr>
                <a:srgbClr val="F15A22"/>
              </a:buClr>
              <a:buSzPct val="100000"/>
              <a:buFontTx/>
              <a:buChar char="•"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GB" sz="1600" dirty="0">
                <a:latin typeface="VAG Rounded Std Light" panose="020F0502020204020204" pitchFamily="34" charset="0"/>
                <a:sym typeface="Arial"/>
              </a:rPr>
              <a:t>Support students to present their project</a:t>
            </a:r>
          </a:p>
          <a:p>
            <a:pPr marL="139700" indent="-139700">
              <a:spcBef>
                <a:spcPts val="1000"/>
              </a:spcBef>
              <a:buClr>
                <a:srgbClr val="F15A22"/>
              </a:buClr>
              <a:buSzPct val="100000"/>
              <a:buFontTx/>
              <a:buChar char="•"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GB" sz="1600" dirty="0">
                <a:latin typeface="VAG Rounded Std Light" panose="020F0502020204020204" pitchFamily="34" charset="0"/>
                <a:sym typeface="Arial"/>
              </a:rPr>
              <a:t>Assess projects against agreed criteria</a:t>
            </a:r>
          </a:p>
          <a:p>
            <a:pPr marL="139700" indent="-139700">
              <a:spcBef>
                <a:spcPts val="1000"/>
              </a:spcBef>
              <a:buClr>
                <a:srgbClr val="F15A22"/>
              </a:buClr>
              <a:buSzPct val="100000"/>
              <a:buFontTx/>
              <a:buChar char="•"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GB" sz="1600" dirty="0">
                <a:latin typeface="VAG Rounded Std Light" panose="020F0502020204020204" pitchFamily="34" charset="0"/>
                <a:sym typeface="Arial"/>
              </a:rPr>
              <a:t>Provide invaluable positive feedback to students</a:t>
            </a:r>
          </a:p>
          <a:p>
            <a:pPr>
              <a:lnSpc>
                <a:spcPct val="150000"/>
              </a:lnSpc>
              <a:defRPr>
                <a:latin typeface="Arial"/>
                <a:ea typeface="Arial"/>
                <a:cs typeface="Arial"/>
                <a:sym typeface="Arial"/>
              </a:defRPr>
            </a:pPr>
            <a:endParaRPr lang="en-GB" sz="1600" b="1" dirty="0">
              <a:latin typeface="VAG Rounded Std Light" panose="020F0502020204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>
              <a:lnSpc>
                <a:spcPct val="150000"/>
              </a:lnSpc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GB" sz="1600" b="1" dirty="0">
                <a:latin typeface="VAG Rounded Std Light" panose="020F0502020204020204" pitchFamily="34" charset="0"/>
                <a:ea typeface="Arial"/>
                <a:cs typeface="Arial" panose="020B0604020202020204" pitchFamily="34" charset="0"/>
                <a:sym typeface="Arial"/>
              </a:rPr>
              <a:t>Robotics Challenge Finals Judge &amp; Event Support </a:t>
            </a:r>
          </a:p>
          <a:p>
            <a:pPr marL="139700" indent="-139700">
              <a:spcBef>
                <a:spcPts val="1000"/>
              </a:spcBef>
              <a:buClr>
                <a:srgbClr val="F15A22"/>
              </a:buClr>
              <a:buSzPct val="100000"/>
              <a:buFontTx/>
              <a:buChar char="•"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GB" sz="1600" dirty="0">
                <a:latin typeface="VAG Rounded Std Light" panose="020F0502020204020204" pitchFamily="34" charset="0"/>
                <a:cs typeface="Arial"/>
                <a:sym typeface="Arial"/>
              </a:rPr>
              <a:t>Judge elements of the competition: a speed challenge, the robot challenge, robot designs, presentations and teamwork</a:t>
            </a:r>
          </a:p>
          <a:p>
            <a:pPr marL="139700" indent="-139700">
              <a:spcBef>
                <a:spcPts val="1000"/>
              </a:spcBef>
              <a:buClr>
                <a:srgbClr val="F15A22"/>
              </a:buClr>
              <a:buSzPct val="100000"/>
              <a:buFontTx/>
              <a:buChar char="•"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GB" sz="1600" dirty="0">
                <a:latin typeface="VAG Rounded Std Light" panose="020F0502020204020204" pitchFamily="34" charset="0"/>
                <a:cs typeface="Arial"/>
                <a:sym typeface="Arial"/>
              </a:rPr>
              <a:t>Providing encouragement, careers links and positive feedback on team performance</a:t>
            </a:r>
          </a:p>
          <a:p>
            <a:pPr marL="139700" indent="-139700">
              <a:spcBef>
                <a:spcPts val="1000"/>
              </a:spcBef>
              <a:buClr>
                <a:srgbClr val="F15A22"/>
              </a:buClr>
              <a:buSzPct val="100000"/>
              <a:buFontTx/>
              <a:buChar char="•"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GB" sz="1600" dirty="0">
                <a:latin typeface="VAG Rounded Std Light" panose="020F0502020204020204" pitchFamily="34" charset="0"/>
                <a:cs typeface="Arial"/>
                <a:sym typeface="Arial"/>
              </a:rPr>
              <a:t>Support delivery of the event</a:t>
            </a:r>
          </a:p>
        </p:txBody>
      </p:sp>
    </p:spTree>
    <p:extLst>
      <p:ext uri="{BB962C8B-B14F-4D97-AF65-F5344CB8AC3E}">
        <p14:creationId xmlns:p14="http://schemas.microsoft.com/office/powerpoint/2010/main" val="3083300950"/>
      </p:ext>
    </p:extLst>
  </p:cSld>
  <p:clrMapOvr>
    <a:masterClrMapping/>
  </p:clrMapOvr>
  <p:transition xmlns:p14="http://schemas.microsoft.com/office/powerpoint/2010/main"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open_university_BB_2018-40_mr.jpg" descr="open_university_BB_2018-40_m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9950" y="3056889"/>
            <a:ext cx="6536750" cy="4363282"/>
          </a:xfrm>
          <a:prstGeom prst="rect">
            <a:avLst/>
          </a:prstGeom>
          <a:ln w="12700">
            <a:miter lim="400000"/>
          </a:ln>
        </p:spPr>
      </p:pic>
      <p:pic>
        <p:nvPicPr>
          <p:cNvPr id="80" name="e-on_BB_2018-43_mr.jpg" descr="e-on_BB_2018-43_m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0700" y="-549910"/>
            <a:ext cx="6787761" cy="4530831"/>
          </a:xfrm>
          <a:prstGeom prst="rect">
            <a:avLst/>
          </a:prstGeom>
          <a:ln w="12700">
            <a:miter lim="400000"/>
          </a:ln>
        </p:spPr>
      </p:pic>
      <p:pic>
        <p:nvPicPr>
          <p:cNvPr id="81" name="Circle Mask-01.png" descr="Circle Mask-0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0" y="0"/>
            <a:ext cx="9696840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82" name="BB_PowerPoint_2020_Background.png" descr="BB_PowerPoint_2020_Backgroun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13" y="0"/>
            <a:ext cx="9127774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Shape 52">
            <a:extLst>
              <a:ext uri="{FF2B5EF4-FFF2-40B4-BE49-F238E27FC236}">
                <a16:creationId xmlns:a16="http://schemas.microsoft.com/office/drawing/2014/main" xmlns="" id="{F20D1952-F291-46AB-BF07-D9A7929D9958}"/>
              </a:ext>
            </a:extLst>
          </p:cNvPr>
          <p:cNvSpPr txBox="1">
            <a:spLocks/>
          </p:cNvSpPr>
          <p:nvPr/>
        </p:nvSpPr>
        <p:spPr>
          <a:xfrm>
            <a:off x="687845" y="2655780"/>
            <a:ext cx="5249015" cy="93398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l" hangingPunct="1"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GB" sz="4200" dirty="0">
                <a:latin typeface="VAGRounded-Light"/>
                <a:sym typeface="Arial"/>
              </a:rPr>
              <a:t>How to get involved</a:t>
            </a:r>
            <a:endParaRPr lang="en-GB" sz="4200" dirty="0">
              <a:latin typeface="VAGRounded-Light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831C64C-FEFA-4F14-B4F8-F232F4B05580}"/>
              </a:ext>
            </a:extLst>
          </p:cNvPr>
          <p:cNvSpPr txBox="1"/>
          <p:nvPr/>
        </p:nvSpPr>
        <p:spPr>
          <a:xfrm>
            <a:off x="687845" y="3665138"/>
            <a:ext cx="5249015" cy="17543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VAG Rounded Std Light" panose="020F0502020204020204" pitchFamily="34" charset="0"/>
                <a:sym typeface="Helvetica Neue"/>
              </a:rPr>
              <a:t>Register via our website: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dirty="0">
                <a:latin typeface="VAG Rounded Std Light" panose="020F0502020204020204" pitchFamily="34" charset="0"/>
                <a:hlinkClick r:id="rId7"/>
              </a:rPr>
              <a:t>www.thebigbangfair.co.uk/volunteers</a:t>
            </a:r>
            <a:endParaRPr lang="en-GB" dirty="0">
              <a:latin typeface="VAG Rounded Std Light" panose="020F0502020204020204" pitchFamily="34" charset="0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dirty="0">
              <a:latin typeface="VAG Rounded Std Light" panose="020F0502020204020204" pitchFamily="34" charset="0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dirty="0">
                <a:latin typeface="VAG Rounded Std Light" panose="020F0502020204020204" pitchFamily="34" charset="0"/>
              </a:rPr>
              <a:t>For further details contact the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dirty="0">
                <a:latin typeface="VAG Rounded Std Light" panose="020F0502020204020204" pitchFamily="34" charset="0"/>
              </a:rPr>
              <a:t>Community Engagement Manager, Laura Mwangi: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dirty="0">
                <a:latin typeface="VAG Rounded Std Light" panose="020F0502020204020204" pitchFamily="34" charset="0"/>
                <a:hlinkClick r:id="rId8"/>
              </a:rPr>
              <a:t>Volunteers@thebigbangfair.co.uk</a:t>
            </a:r>
            <a:r>
              <a:rPr lang="en-GB" dirty="0">
                <a:latin typeface="VAG Rounded Std Light" panose="020F0502020204020204" pitchFamily="34" charset="0"/>
              </a:rPr>
              <a:t>  </a:t>
            </a:r>
            <a:endParaRPr kumimoji="0" lang="en-GB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VAG Rounded Std Light" panose="020F050202020402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705924356"/>
      </p:ext>
    </p:extLst>
  </p:cSld>
  <p:clrMapOvr>
    <a:masterClrMapping/>
  </p:clrMapOvr>
  <p:transition xmlns:p14="http://schemas.microsoft.com/office/powerpoint/2010/main"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EUK11342_PPT_Artwor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F70030A-447D-46C2-A14D-E567D9FF74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9060" y="5744351"/>
            <a:ext cx="649045" cy="43459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2F66BC6-0F44-4B8C-8779-2106AB802D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6268" y="5746433"/>
            <a:ext cx="649044" cy="40647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15AC9FB-D4EA-48EA-B835-235CE1B7E610}"/>
              </a:ext>
            </a:extLst>
          </p:cNvPr>
          <p:cNvSpPr txBox="1"/>
          <p:nvPr/>
        </p:nvSpPr>
        <p:spPr>
          <a:xfrm>
            <a:off x="899742" y="2632224"/>
            <a:ext cx="7911140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accent2">
                    <a:lumMod val="75000"/>
                  </a:schemeClr>
                </a:solidFill>
              </a:rPr>
              <a:t>29 Events throughout the UK, January – March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accent2">
                    <a:lumMod val="75000"/>
                  </a:schemeClr>
                </a:solidFill>
              </a:rPr>
              <a:t>1 UK Final event at The National Big Bang Fair, NEC Birmingham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accent2">
                    <a:lumMod val="75000"/>
                  </a:schemeClr>
                </a:solidFill>
              </a:rPr>
              <a:t>Hands activities for 11-14’s using LEGO Mindstorms EducationEV3 Sets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2D93D22-1D6A-4F7D-ACC4-9B08BD23DC16}"/>
              </a:ext>
            </a:extLst>
          </p:cNvPr>
          <p:cNvSpPr/>
          <p:nvPr/>
        </p:nvSpPr>
        <p:spPr>
          <a:xfrm>
            <a:off x="3258105" y="401721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dirty="0">
                <a:solidFill>
                  <a:srgbClr val="7030A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https://www.tomorrowsengineers.org.uk/volunteers/tomorrows-engineers-eep-robotics-challenge/</a:t>
            </a:r>
            <a:r>
              <a:rPr lang="en-GB" b="1" dirty="0">
                <a:solidFill>
                  <a:srgbClr val="7030A0"/>
                </a:solidFill>
              </a:rPr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1246</TotalTime>
  <Words>825</Words>
  <Application>Microsoft Macintosh PowerPoint</Application>
  <PresentationFormat>On-screen Show (4:3)</PresentationFormat>
  <Paragraphs>91</Paragraphs>
  <Slides>8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Default</vt:lpstr>
      <vt:lpstr>Office Theme</vt:lpstr>
      <vt:lpstr>PowerPoint Presentation</vt:lpstr>
      <vt:lpstr>PowerPoint Presentation</vt:lpstr>
      <vt:lpstr>Volunteering at The Big Bang Fair 2020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Chloe Slevin</dc:creator>
  <cp:lastModifiedBy>Jeanette Walker</cp:lastModifiedBy>
  <cp:revision>100</cp:revision>
  <cp:lastPrinted>2020-01-13T16:32:24Z</cp:lastPrinted>
  <dcterms:modified xsi:type="dcterms:W3CDTF">2020-02-25T10:41:59Z</dcterms:modified>
</cp:coreProperties>
</file>